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7" r:id="rId2"/>
    <p:sldId id="258" r:id="rId3"/>
    <p:sldId id="279" r:id="rId4"/>
    <p:sldId id="290" r:id="rId5"/>
    <p:sldId id="291" r:id="rId6"/>
    <p:sldId id="292" r:id="rId7"/>
    <p:sldId id="296" r:id="rId8"/>
    <p:sldId id="297" r:id="rId9"/>
    <p:sldId id="295" r:id="rId10"/>
    <p:sldId id="283" r:id="rId11"/>
    <p:sldId id="298" r:id="rId12"/>
    <p:sldId id="299" r:id="rId13"/>
    <p:sldId id="300" r:id="rId14"/>
    <p:sldId id="301" r:id="rId15"/>
    <p:sldId id="284" r:id="rId16"/>
    <p:sldId id="285" r:id="rId17"/>
    <p:sldId id="286" r:id="rId18"/>
    <p:sldId id="287" r:id="rId19"/>
    <p:sldId id="288" r:id="rId20"/>
    <p:sldId id="289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1" r:id="rId30"/>
    <p:sldId id="310" r:id="rId31"/>
    <p:sldId id="313" r:id="rId32"/>
    <p:sldId id="262" r:id="rId33"/>
    <p:sldId id="263" r:id="rId34"/>
    <p:sldId id="264" r:id="rId35"/>
    <p:sldId id="267" r:id="rId36"/>
    <p:sldId id="268" r:id="rId37"/>
    <p:sldId id="312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11" autoAdjust="0"/>
    <p:restoredTop sz="94660"/>
  </p:normalViewPr>
  <p:slideViewPr>
    <p:cSldViewPr>
      <p:cViewPr varScale="1">
        <p:scale>
          <a:sx n="98" d="100"/>
          <a:sy n="98" d="100"/>
        </p:scale>
        <p:origin x="-12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9E416-CB72-4ECF-BB5E-36B82FD6EBBD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F7992-D3EC-4B8B-82AD-E72413D0CFF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F7992-D3EC-4B8B-82AD-E72413D0CFF7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EF2C-89D7-40E0-9A36-B9D17FF2BAB2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6EB0-2D9E-48FD-89AB-40DF351D0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EF2C-89D7-40E0-9A36-B9D17FF2BAB2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6EB0-2D9E-48FD-89AB-40DF351D0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EF2C-89D7-40E0-9A36-B9D17FF2BAB2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6EB0-2D9E-48FD-89AB-40DF351D0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EF2C-89D7-40E0-9A36-B9D17FF2BAB2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6EB0-2D9E-48FD-89AB-40DF351D0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EF2C-89D7-40E0-9A36-B9D17FF2BAB2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6EB0-2D9E-48FD-89AB-40DF351D0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EF2C-89D7-40E0-9A36-B9D17FF2BAB2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6EB0-2D9E-48FD-89AB-40DF351D0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EF2C-89D7-40E0-9A36-B9D17FF2BAB2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6EB0-2D9E-48FD-89AB-40DF351D0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EF2C-89D7-40E0-9A36-B9D17FF2BAB2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6EB0-2D9E-48FD-89AB-40DF351D0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EF2C-89D7-40E0-9A36-B9D17FF2BAB2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6EB0-2D9E-48FD-89AB-40DF351D0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EF2C-89D7-40E0-9A36-B9D17FF2BAB2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6EB0-2D9E-48FD-89AB-40DF351D0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EF2C-89D7-40E0-9A36-B9D17FF2BAB2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6EB0-2D9E-48FD-89AB-40DF351D0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0EF2C-89D7-40E0-9A36-B9D17FF2BAB2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C6EB0-2D9E-48FD-89AB-40DF351D0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908720"/>
            <a:ext cx="7920880" cy="388843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5400" b="1" dirty="0" err="1">
                <a:latin typeface="Times New Roman" pitchFamily="18" charset="0"/>
                <a:cs typeface="Times New Roman" pitchFamily="18" charset="0"/>
              </a:rPr>
              <a:t>Мовностилістичні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5400" b="1" dirty="0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5400" b="1" dirty="0" err="1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79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4653136"/>
            <a:ext cx="1666875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116632"/>
            <a:ext cx="1137786" cy="1083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620688"/>
            <a:ext cx="7920880" cy="4833945"/>
          </a:xfrm>
        </p:spPr>
        <p:txBody>
          <a:bodyPr>
            <a:noAutofit/>
          </a:bodyPr>
          <a:lstStyle/>
          <a:p>
            <a:pPr marL="3175" indent="357188" algn="just">
              <a:buNone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Конспект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(від лат.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conspectus – 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огляд)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стислий писаний виклад змісту чого-небудь, складається з плану й тез, доповнених фактичним матеріалом, що у сукупності є коротким письмовим викладом змісту книжки, статті, лекції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тощо. Це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особливий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вид тексту,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створений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аналітико-синтетичного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оброблення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першоджерела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скорочений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запис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певної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авторові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одразу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деякий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необхідною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повнотою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відновити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175" indent="357188" algn="just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конспекти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почутого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прочитаного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2826" y="5949280"/>
            <a:ext cx="791174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692696"/>
            <a:ext cx="7920880" cy="5433467"/>
          </a:xfrm>
        </p:spPr>
        <p:txBody>
          <a:bodyPr>
            <a:normAutofit fontScale="92500" lnSpcReduction="10000"/>
          </a:bodyPr>
          <a:lstStyle/>
          <a:p>
            <a:pPr marL="0" indent="360363" algn="just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Конспектування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сприйняття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матеріалу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розуміючи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прочитанного,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почутого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важко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виділити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записати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думку. Записи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полегшують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запам’ятовування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записаний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матеріал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краще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фіксується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пам’яті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час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прочитання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прослуховування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тексту (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промови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доповіді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виступу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конспектування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звертається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увага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опорні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ключові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слова,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інформаційні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центри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несуть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найбільше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смислове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навантаження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(так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звані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вузлики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пам’ять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»).</a:t>
            </a:r>
            <a:endParaRPr lang="uk-UA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5805264"/>
            <a:ext cx="916561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00042"/>
            <a:ext cx="7920880" cy="6025302"/>
          </a:xfrm>
        </p:spPr>
        <p:txBody>
          <a:bodyPr>
            <a:normAutofit fontScale="92500"/>
          </a:bodyPr>
          <a:lstStyle/>
          <a:p>
            <a:pPr marL="0" indent="360363" algn="just">
              <a:buNone/>
            </a:pP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Зміст </a:t>
            </a: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першоджерела 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передають: </a:t>
            </a:r>
          </a:p>
          <a:p>
            <a:pPr marL="0" indent="360363" algn="just">
              <a:buNone/>
            </a:pP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- своїми словами; </a:t>
            </a:r>
          </a:p>
          <a:p>
            <a:pPr marL="0" indent="360363" algn="just">
              <a:buNone/>
            </a:pP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- цитатами з першоджерела; </a:t>
            </a:r>
          </a:p>
          <a:p>
            <a:pPr marL="0" indent="360363" algn="just">
              <a:buNone/>
            </a:pP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- своїми словами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й 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цитатами. </a:t>
            </a:r>
          </a:p>
          <a:p>
            <a:pPr marL="0" indent="360363"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конспектування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як і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реферування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викладу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матеріалу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опис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оповідь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міркування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60363"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своїм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обсягом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конспект не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перевищує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1/3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всього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первинного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тексту.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  <a:p>
            <a:pPr marL="0" indent="360363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7" y="5080399"/>
            <a:ext cx="1547664" cy="1777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48680"/>
            <a:ext cx="7920880" cy="5904656"/>
          </a:xfrm>
        </p:spPr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конспекту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ставлять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360363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залишають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певну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частину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сторінки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бути половина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аркуша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широкий берег)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запису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думок,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законспектованого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indent="3603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цитуючи, вказують відповідну сторінку першоджерела. </a:t>
            </a:r>
          </a:p>
          <a:p>
            <a:pPr marL="0" indent="3603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Текст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конспекту оформлюють довільно, на відміну від тез. Крім основних положень, конспект містить і фактичний матеріал. </a:t>
            </a:r>
          </a:p>
          <a:p>
            <a:pPr marL="0" indent="360363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35324"/>
            <a:ext cx="977454" cy="1122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71480"/>
            <a:ext cx="7920880" cy="5786478"/>
          </a:xfrm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ru-RU" sz="2700" b="1" dirty="0" err="1" smtClean="0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фіксації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відомостей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різними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360363" algn="just">
              <a:buNone/>
            </a:pP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700" b="1" i="1" dirty="0" err="1">
                <a:latin typeface="Times New Roman" pitchFamily="18" charset="0"/>
                <a:cs typeface="Times New Roman" pitchFamily="18" charset="0"/>
              </a:rPr>
              <a:t>мовними</a:t>
            </a:r>
            <a:r>
              <a:rPr lang="ru-RU" sz="27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700" i="1" dirty="0" err="1">
                <a:latin typeface="Times New Roman" pitchFamily="18" charset="0"/>
                <a:cs typeface="Times New Roman" pitchFamily="18" charset="0"/>
              </a:rPr>
              <a:t>виділення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latin typeface="Times New Roman" pitchFamily="18" charset="0"/>
                <a:cs typeface="Times New Roman" pitchFamily="18" charset="0"/>
              </a:rPr>
              <a:t>ключових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, фраз, </a:t>
            </a:r>
            <a:r>
              <a:rPr lang="ru-RU" sz="2700" i="1" dirty="0" err="1">
                <a:latin typeface="Times New Roman" pitchFamily="18" charset="0"/>
                <a:cs typeface="Times New Roman" pitchFamily="18" charset="0"/>
              </a:rPr>
              <a:t>повний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latin typeface="Times New Roman" pitchFamily="18" charset="0"/>
                <a:cs typeface="Times New Roman" pitchFamily="18" charset="0"/>
              </a:rPr>
              <a:t>детальний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latin typeface="Times New Roman" pitchFamily="18" charset="0"/>
                <a:cs typeface="Times New Roman" pitchFamily="18" charset="0"/>
              </a:rPr>
              <a:t>запис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pPr marL="0" indent="360363" algn="just">
              <a:buNone/>
            </a:pP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700" b="1" i="1" dirty="0" err="1">
                <a:latin typeface="Times New Roman" pitchFamily="18" charset="0"/>
                <a:cs typeface="Times New Roman" pitchFamily="18" charset="0"/>
              </a:rPr>
              <a:t>позамовними</a:t>
            </a:r>
            <a:r>
              <a:rPr lang="ru-RU" sz="27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план, схема, </a:t>
            </a:r>
            <a:r>
              <a:rPr lang="ru-RU" sz="2700" i="1" dirty="0" err="1">
                <a:latin typeface="Times New Roman" pitchFamily="18" charset="0"/>
                <a:cs typeface="Times New Roman" pitchFamily="18" charset="0"/>
              </a:rPr>
              <a:t>таблиця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i="1" dirty="0" err="1">
                <a:latin typeface="Times New Roman" pitchFamily="18" charset="0"/>
                <a:cs typeface="Times New Roman" pitchFamily="18" charset="0"/>
              </a:rPr>
              <a:t>виділення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latin typeface="Times New Roman" pitchFamily="18" charset="0"/>
                <a:cs typeface="Times New Roman" pitchFamily="18" charset="0"/>
              </a:rPr>
              <a:t>ключових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 понять </a:t>
            </a:r>
            <a:r>
              <a:rPr lang="ru-RU" sz="2700" i="1" dirty="0" err="1">
                <a:latin typeface="Times New Roman" pitchFamily="18" charset="0"/>
                <a:cs typeface="Times New Roman" pitchFamily="18" charset="0"/>
              </a:rPr>
              <a:t>підкресленням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latin typeface="Times New Roman" pitchFamily="18" charset="0"/>
                <a:cs typeface="Times New Roman" pitchFamily="18" charset="0"/>
              </a:rPr>
              <a:t>іншим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latin typeface="Times New Roman" pitchFamily="18" charset="0"/>
                <a:cs typeface="Times New Roman" pitchFamily="18" charset="0"/>
              </a:rPr>
              <a:t>кольором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360363" algn="just">
              <a:buNone/>
            </a:pPr>
            <a:r>
              <a:rPr lang="uk-UA" sz="2700" b="1" i="1" dirty="0" smtClean="0">
                <a:latin typeface="Times New Roman" pitchFamily="18" charset="0"/>
                <a:cs typeface="Times New Roman" pitchFamily="18" charset="0"/>
              </a:rPr>
              <a:t>Стислий </a:t>
            </a:r>
            <a:r>
              <a:rPr lang="uk-UA" sz="2700" b="1" i="1" dirty="0">
                <a:latin typeface="Times New Roman" pitchFamily="18" charset="0"/>
                <a:cs typeface="Times New Roman" pitchFamily="18" charset="0"/>
              </a:rPr>
              <a:t>конспект </a:t>
            </a:r>
            <a:r>
              <a:rPr lang="uk-UA" sz="2700" dirty="0">
                <a:latin typeface="Times New Roman" pitchFamily="18" charset="0"/>
                <a:cs typeface="Times New Roman" pitchFamily="18" charset="0"/>
              </a:rPr>
              <a:t>передає в узагальненому вигляді найсуттєвішу інформацію тексту, а </a:t>
            </a:r>
            <a:r>
              <a:rPr lang="uk-UA" sz="2700" b="1" i="1" dirty="0">
                <a:latin typeface="Times New Roman" pitchFamily="18" charset="0"/>
                <a:cs typeface="Times New Roman" pitchFamily="18" charset="0"/>
              </a:rPr>
              <a:t>докладний (розгорнутий) </a:t>
            </a:r>
            <a:r>
              <a:rPr lang="uk-UA" sz="2700" dirty="0">
                <a:latin typeface="Times New Roman" pitchFamily="18" charset="0"/>
                <a:cs typeface="Times New Roman" pitchFamily="18" charset="0"/>
              </a:rPr>
              <a:t>– містить також відомості, які конкретизують, мотивують, деталізують основні положення тексту у вигляді доведень, пояснень, аргументів, ілюстрацій тощо.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4408" y="5824755"/>
            <a:ext cx="899592" cy="1033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692696"/>
            <a:ext cx="7920880" cy="55446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/>
              <a:t>		</a:t>
            </a:r>
            <a:endParaRPr lang="en-US" dirty="0"/>
          </a:p>
          <a:p>
            <a:pPr marL="0" indent="360363" algn="just">
              <a:buNone/>
            </a:pP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Конспектування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лекції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особливий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вид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опрацювання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наукової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поєднуються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i="1" dirty="0" err="1">
                <a:latin typeface="Times New Roman" pitchFamily="18" charset="0"/>
                <a:cs typeface="Times New Roman" pitchFamily="18" charset="0"/>
              </a:rPr>
              <a:t>слухання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4000" i="1" dirty="0" err="1">
                <a:latin typeface="Times New Roman" pitchFamily="18" charset="0"/>
                <a:cs typeface="Times New Roman" pitchFamily="18" charset="0"/>
              </a:rPr>
              <a:t>записування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поєднуються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механічно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записуванню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отриманих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передує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специфічне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їхнє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оброблення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59343"/>
            <a:ext cx="1043608" cy="1198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0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прийоми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конспектування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636912"/>
            <a:ext cx="7920880" cy="3949899"/>
          </a:xfrm>
        </p:spPr>
        <p:txBody>
          <a:bodyPr/>
          <a:lstStyle/>
          <a:p>
            <a:pPr marL="0" lvl="1" indent="360363" algn="just"/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вільне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(думки автора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передаються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своїми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словами);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just"/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текстуальне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(текст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записують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цитат);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just"/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комбіноване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вільне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конспектування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поєднане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текстуальним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0" indent="360363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9" y="5411223"/>
            <a:ext cx="1259632" cy="1446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08112"/>
          </a:xfrm>
        </p:spPr>
        <p:txBody>
          <a:bodyPr>
            <a:normAutofit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Реквізити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конспекту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600200"/>
            <a:ext cx="7992888" cy="4709120"/>
          </a:xfrm>
        </p:spPr>
        <p:txBody>
          <a:bodyPr/>
          <a:lstStyle/>
          <a:p>
            <a:pPr marL="0" lvl="0" indent="360363" algn="just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Заголовок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бібліографічний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опис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конспектованого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lvl="0" indent="360363" algn="just"/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План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онспекту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60363" algn="just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Текст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цит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посібником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Галузинська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Л. І.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професійного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спрямування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 К. :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2008. С. 54–55).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11223"/>
            <a:ext cx="1259632" cy="1446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92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7920880" cy="1296144"/>
          </a:xfrm>
        </p:spPr>
        <p:txBody>
          <a:bodyPr>
            <a:noAutofit/>
          </a:bodyPr>
          <a:lstStyle/>
          <a:p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Мовні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конструкції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тексту,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мовних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7899462"/>
              </p:ext>
            </p:extLst>
          </p:nvPr>
        </p:nvGraphicFramePr>
        <p:xfrm>
          <a:off x="611560" y="2636912"/>
          <a:ext cx="7920880" cy="34807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04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604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979478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Структура</a:t>
                      </a:r>
                      <a:endParaRPr lang="en-US" sz="20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b="1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тексту, тема, проблема, </a:t>
                      </a:r>
                      <a:r>
                        <a:rPr lang="ru-RU" sz="2000" b="1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ідея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400" b="1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Лексичні</a:t>
                      </a:r>
                      <a:r>
                        <a:rPr lang="en-US" sz="2400" b="1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засоби</a:t>
                      </a:r>
                      <a:r>
                        <a:rPr lang="en-US" sz="2400" b="1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й </a:t>
                      </a:r>
                      <a:r>
                        <a:rPr lang="en-US" sz="2400" b="1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конструкції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64772">
                <a:tc>
                  <a:txBody>
                    <a:bodyPr/>
                    <a:lstStyle/>
                    <a:p>
                      <a:pPr algn="ctr"/>
                      <a:r>
                        <a:rPr lang="en-US" sz="4800" b="1" i="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Тема</a:t>
                      </a:r>
                      <a:endParaRPr lang="ru-RU" sz="4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" marR="0" indent="35941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Праця</a:t>
                      </a:r>
                      <a:r>
                        <a:rPr lang="en-US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</a:t>
                      </a:r>
                      <a:r>
                        <a:rPr lang="en-US" sz="16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монографія</a:t>
                      </a:r>
                      <a:r>
                        <a:rPr lang="en-US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6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стаття</a:t>
                      </a:r>
                      <a:r>
                        <a:rPr lang="en-US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</a:t>
                      </a:r>
                      <a:r>
                        <a:rPr lang="en-US" sz="16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поділяється</a:t>
                      </a:r>
                      <a:r>
                        <a:rPr lang="en-US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</a:t>
                      </a:r>
                      <a:r>
                        <a:rPr lang="en-US" sz="16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містить</a:t>
                      </a:r>
                      <a:r>
                        <a:rPr lang="en-US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і</a:t>
                      </a:r>
                      <a:r>
                        <a:rPr lang="en-US" sz="1600" i="1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має</a:t>
                      </a:r>
                      <a:r>
                        <a:rPr lang="en-US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назву</a:t>
                      </a:r>
                      <a:r>
                        <a:rPr lang="en-US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…, у </a:t>
                      </a:r>
                      <a:r>
                        <a:rPr lang="en-US" sz="16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ній</a:t>
                      </a:r>
                      <a:r>
                        <a:rPr lang="en-US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розглянуто</a:t>
                      </a:r>
                      <a:r>
                        <a:rPr lang="en-US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</a:t>
                      </a:r>
                      <a:r>
                        <a:rPr lang="en-US" sz="16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викладено</a:t>
                      </a:r>
                      <a:r>
                        <a:rPr lang="en-US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6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узагальнено</a:t>
                      </a:r>
                      <a:r>
                        <a:rPr lang="en-US" sz="1600" i="1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en-US" sz="16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що</a:t>
                      </a:r>
                      <a:r>
                        <a:rPr lang="en-US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?);</a:t>
                      </a:r>
                      <a:r>
                        <a:rPr lang="en-US" sz="1600" i="1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вона</a:t>
                      </a:r>
                      <a:r>
                        <a:rPr lang="en-US" sz="1600" i="1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присвячена</a:t>
                      </a:r>
                      <a:r>
                        <a:rPr lang="en-US" sz="1600" i="1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темі</a:t>
                      </a:r>
                      <a:r>
                        <a:rPr lang="en-US" sz="1600" i="1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en-US" sz="16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проблемі</a:t>
                      </a:r>
                      <a:r>
                        <a:rPr lang="en-US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</a:t>
                      </a:r>
                      <a:r>
                        <a:rPr lang="en-US" sz="1600" i="1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питанням</a:t>
                      </a:r>
                      <a:r>
                        <a:rPr lang="en-US" sz="1600" i="1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en-US" sz="16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чого</a:t>
                      </a:r>
                      <a:r>
                        <a:rPr lang="en-US" sz="1600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?)</a:t>
                      </a:r>
                      <a:r>
                        <a:rPr lang="uk-UA" sz="1600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</a:t>
                      </a:r>
                      <a:r>
                        <a:rPr lang="en-US" sz="1600" i="1" spc="-1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є</a:t>
                      </a:r>
                      <a:r>
                        <a:rPr lang="en-US" sz="1600" i="1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узагальненням</a:t>
                      </a:r>
                      <a:r>
                        <a:rPr lang="en-US" sz="1600" i="1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en-US" sz="16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переказом</a:t>
                      </a:r>
                      <a:r>
                        <a:rPr lang="en-US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</a:t>
                      </a:r>
                      <a:r>
                        <a:rPr lang="en-US" sz="1600" i="1" spc="-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описом</a:t>
                      </a:r>
                      <a:r>
                        <a:rPr lang="en-US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6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оглядом</a:t>
                      </a:r>
                      <a:r>
                        <a:rPr lang="en-US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</a:t>
                      </a:r>
                      <a:r>
                        <a:rPr lang="uk-UA" sz="1600" i="1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аналізом</a:t>
                      </a:r>
                      <a:r>
                        <a:rPr lang="ru-RU" sz="1600" i="1" spc="2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16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чого</a:t>
                      </a:r>
                      <a:r>
                        <a:rPr lang="ru-RU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?),</a:t>
                      </a:r>
                      <a:r>
                        <a:rPr lang="ru-RU" sz="1600" i="1" spc="3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(у</a:t>
                      </a:r>
                      <a:r>
                        <a:rPr lang="ru-RU" sz="1600" i="1" spc="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ній</a:t>
                      </a:r>
                      <a:r>
                        <a:rPr lang="ru-RU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r>
                        <a:rPr lang="ru-RU" sz="1600" i="1" spc="2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говориться</a:t>
                      </a:r>
                      <a:r>
                        <a:rPr lang="ru-RU" sz="1600" i="1" spc="3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(про</a:t>
                      </a:r>
                      <a:r>
                        <a:rPr lang="ru-RU" sz="1600" i="1" spc="4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що</a:t>
                      </a:r>
                      <a:r>
                        <a:rPr lang="ru-RU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?),</a:t>
                      </a:r>
                      <a:r>
                        <a:rPr lang="ru-RU" sz="1600" i="1" spc="3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дається</a:t>
                      </a:r>
                      <a:r>
                        <a:rPr lang="ru-RU" sz="1600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виклад</a:t>
                      </a:r>
                      <a:r>
                        <a:rPr lang="en-US" sz="16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en-US" sz="1600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оцінка</a:t>
                      </a:r>
                      <a:r>
                        <a:rPr lang="en-US" sz="16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(</a:t>
                      </a:r>
                      <a:r>
                        <a:rPr lang="en-US" sz="1600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чого</a:t>
                      </a:r>
                      <a:r>
                        <a:rPr lang="en-US" sz="16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?)</a:t>
                      </a:r>
                      <a:r>
                        <a:rPr lang="uk-UA" sz="16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тощо</a:t>
                      </a:r>
                      <a:endParaRPr lang="ru-RU" sz="160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35" indent="3594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0562" y="5900737"/>
            <a:ext cx="833438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0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26815115"/>
              </p:ext>
            </p:extLst>
          </p:nvPr>
        </p:nvGraphicFramePr>
        <p:xfrm>
          <a:off x="755576" y="908719"/>
          <a:ext cx="7632848" cy="52931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64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64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104457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Вираження</a:t>
                      </a:r>
                      <a:r>
                        <a:rPr lang="ru-RU" sz="3600" b="1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3600" b="1" i="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наявної</a:t>
                      </a:r>
                      <a:endParaRPr lang="en-US" sz="3600" b="1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3600" b="1" i="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інформації</a:t>
                      </a:r>
                      <a:r>
                        <a:rPr lang="ru-RU" sz="3600" b="1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</a:t>
                      </a:r>
                      <a:r>
                        <a:rPr lang="ru-RU" sz="3600" b="1" i="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авторському</a:t>
                      </a:r>
                      <a:r>
                        <a:rPr lang="ru-RU" sz="3600" b="1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3600" b="1" i="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тексті</a:t>
                      </a:r>
                      <a:endParaRPr lang="ru-RU" sz="36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60363" algn="just"/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Висловлено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погляди автора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щодо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чого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?);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він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зосереджує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свою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увагу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(на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чому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?); автор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порушує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повідомляє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зауважує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що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?);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є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дискусійні</a:t>
                      </a:r>
                      <a:r>
                        <a:rPr lang="ru-RU" sz="1600" i="1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положення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…;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обґрунтовує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тезу…;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особливу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увагу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приділено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чому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?), автор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зупиняється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 таких проблемах (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питаннях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фактах…);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щодо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проблеми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питання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факту (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якого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?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чого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?) автор…;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підкреслюється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велике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значення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чого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?); подано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багатий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статистичний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матеріал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щодо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чого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?);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важливо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зазначити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що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?);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беручи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до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уваги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що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?);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наведені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відомості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свідчать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(про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що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?),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що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…;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окремо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розглядає</a:t>
                      </a:r>
                      <a:r>
                        <a:rPr lang="uk-UA" sz="1600" i="1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питання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які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?);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далі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висвітлено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проблеми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які</a:t>
                      </a:r>
                      <a:r>
                        <a:rPr lang="ru-RU" sz="16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?) </a:t>
                      </a:r>
                      <a:r>
                        <a:rPr lang="ru-RU" sz="1600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тощо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4367">
                <a:tc>
                  <a:txBody>
                    <a:bodyPr/>
                    <a:lstStyle/>
                    <a:p>
                      <a:pPr algn="ctr"/>
                      <a:r>
                        <a:rPr lang="en-US" sz="3600" b="1" i="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Композиція</a:t>
                      </a:r>
                      <a:r>
                        <a:rPr lang="en-US" sz="3600" b="1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i="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тексту</a:t>
                      </a:r>
                      <a:endParaRPr lang="ru-RU" sz="36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60363" algn="just"/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Робота</a:t>
                      </a:r>
                      <a:r>
                        <a:rPr lang="ru-RU" sz="1600" i="1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структурована</a:t>
                      </a:r>
                      <a:r>
                        <a:rPr lang="ru-RU" sz="1600" i="1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так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…;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починається</a:t>
                      </a:r>
                      <a:r>
                        <a:rPr lang="ru-RU" sz="1600" i="1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</a:t>
                      </a:r>
                      <a:r>
                        <a:rPr lang="ru-RU" sz="1600" i="1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складається</a:t>
                      </a:r>
                      <a:r>
                        <a:rPr lang="ru-RU" sz="1600" i="1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</a:t>
                      </a:r>
                      <a:r>
                        <a:rPr lang="ru-RU" sz="1600" i="1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чого</a:t>
                      </a:r>
                      <a:r>
                        <a:rPr lang="ru-RU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?),</a:t>
                      </a:r>
                      <a:r>
                        <a:rPr lang="ru-RU" sz="1600" i="1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закінчується</a:t>
                      </a:r>
                      <a:r>
                        <a:rPr lang="uk-UA" sz="1600" i="1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en-US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чим</a:t>
                      </a:r>
                      <a:r>
                        <a:rPr lang="en-US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?), </a:t>
                      </a:r>
                      <a:r>
                        <a:rPr lang="en-US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містить</a:t>
                      </a:r>
                      <a:r>
                        <a:rPr lang="en-US" sz="16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en-US" sz="16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що</a:t>
                      </a:r>
                      <a:r>
                        <a:rPr lang="en-US" sz="16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?)</a:t>
                      </a:r>
                      <a:r>
                        <a:rPr lang="uk-UA" sz="16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r>
                        <a:rPr lang="uk-UA" sz="1600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тощо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44753"/>
            <a:ext cx="708051" cy="813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216024"/>
          </a:xfrm>
        </p:spPr>
        <p:txBody>
          <a:bodyPr>
            <a:noAutofit/>
          </a:bodyPr>
          <a:lstStyle/>
          <a:p>
            <a:r>
              <a:rPr lang="uk-UA" sz="7200" b="1" dirty="0" smtClean="0"/>
              <a:t/>
            </a:r>
            <a:br>
              <a:rPr lang="uk-UA" sz="7200" b="1" dirty="0" smtClean="0"/>
            </a:br>
            <a:r>
              <a:rPr lang="en-US" sz="5400" b="1" dirty="0" err="1" smtClean="0"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060848"/>
            <a:ext cx="7848872" cy="4032448"/>
          </a:xfrm>
        </p:spPr>
        <p:txBody>
          <a:bodyPr>
            <a:no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План,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тези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конспект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важливий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засіб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розумової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Анотування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рецензування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текстів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Реферат як жанр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академічного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письма.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наукової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12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25893" y="5229200"/>
            <a:ext cx="1418107" cy="162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52819904"/>
              </p:ext>
            </p:extLst>
          </p:nvPr>
        </p:nvGraphicFramePr>
        <p:xfrm>
          <a:off x="755576" y="692696"/>
          <a:ext cx="7632848" cy="57849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64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64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50482">
                <a:tc>
                  <a:txBody>
                    <a:bodyPr/>
                    <a:lstStyle/>
                    <a:p>
                      <a:pPr algn="ctr"/>
                      <a:r>
                        <a:rPr lang="uk-UA" sz="3200" b="1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</a:t>
                      </a:r>
                      <a:r>
                        <a:rPr lang="en-US" sz="3200" b="1" i="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ауваження</a:t>
                      </a:r>
                      <a:endParaRPr lang="ru-RU" sz="32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60363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</a:t>
                      </a:r>
                      <a:r>
                        <a:rPr lang="ru-RU" sz="1200" i="1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випускає</a:t>
                      </a:r>
                      <a:r>
                        <a:rPr lang="ru-RU" sz="1200" i="1" spc="25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</a:t>
                      </a:r>
                      <a:r>
                        <a:rPr lang="ru-RU" sz="1200" i="1" spc="24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поля</a:t>
                      </a:r>
                      <a:r>
                        <a:rPr lang="ru-RU" sz="1200" i="1" spc="25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зору</a:t>
                      </a:r>
                      <a:r>
                        <a:rPr lang="ru-RU" sz="12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</a:t>
                      </a:r>
                      <a:r>
                        <a:rPr lang="ru-RU" sz="1200" i="1" spc="17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</a:t>
                      </a:r>
                      <a:r>
                        <a:rPr lang="ru-RU" sz="1200" i="1" spc="2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розкриває</a:t>
                      </a:r>
                      <a:r>
                        <a:rPr lang="ru-RU" sz="1200" i="1" spc="2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змісту</a:t>
                      </a:r>
                      <a:r>
                        <a:rPr lang="ru-RU" sz="1200" i="1" spc="2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12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чого</a:t>
                      </a:r>
                      <a:r>
                        <a:rPr lang="ru-RU" sz="12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?),</a:t>
                      </a:r>
                      <a:r>
                        <a:rPr lang="ru-RU" sz="1200" i="1" spc="24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</a:t>
                      </a:r>
                      <a:r>
                        <a:rPr lang="uk-UA" sz="1200" i="1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підтверджує</a:t>
                      </a:r>
                      <a:r>
                        <a:rPr lang="ru-RU" sz="12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	</a:t>
                      </a:r>
                      <a:r>
                        <a:rPr lang="ru-RU" sz="12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висновки</a:t>
                      </a:r>
                      <a:r>
                        <a:rPr lang="ru-RU" sz="12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</a:t>
                      </a:r>
                      <a:r>
                        <a:rPr lang="ru-RU" sz="1200" i="1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факти</a:t>
                      </a:r>
                      <a:r>
                        <a:rPr lang="ru-RU" sz="12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</a:t>
                      </a:r>
                      <a:r>
                        <a:rPr lang="ru-RU" sz="1200" i="1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дискусійним</a:t>
                      </a:r>
                      <a:r>
                        <a:rPr lang="ru-RU" sz="1200" i="1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є</a:t>
                      </a:r>
                      <a:r>
                        <a:rPr lang="ru-RU" sz="1200" i="1" spc="-385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spc="-385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</a:t>
                      </a:r>
                      <a:r>
                        <a:rPr lang="ru-RU" sz="1200" i="1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висновок</a:t>
                      </a:r>
                      <a:r>
                        <a:rPr lang="ru-RU" sz="1200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12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щодо</a:t>
                      </a:r>
                      <a:r>
                        <a:rPr lang="ru-RU" sz="12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чого</a:t>
                      </a:r>
                      <a:r>
                        <a:rPr lang="ru-RU" sz="1200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?)</a:t>
                      </a:r>
                      <a:endParaRPr lang="en-US" sz="11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84863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Закінчення</a:t>
                      </a:r>
                      <a:endParaRPr lang="ru-RU" sz="32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60363" algn="just"/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Автор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робить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висновок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на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закінчення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є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підстави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стверджувати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сутність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викладеного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дає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підстави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твердити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зводиться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до…, на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основі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цього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ми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переконуємося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 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тому,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що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узагальнюючи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сказане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…,</a:t>
                      </a:r>
                      <a:endParaRPr lang="en-US" sz="12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en-US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ці</a:t>
                      </a:r>
                      <a:r>
                        <a:rPr lang="en-US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дані</a:t>
                      </a:r>
                      <a:r>
                        <a:rPr lang="en-US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свідчать</a:t>
                      </a:r>
                      <a:r>
                        <a:rPr lang="en-US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28986">
                <a:tc>
                  <a:txBody>
                    <a:bodyPr/>
                    <a:lstStyle/>
                    <a:p>
                      <a:pPr algn="ctr"/>
                      <a:r>
                        <a:rPr lang="ru-RU" sz="3200" b="1" i="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Засоби</a:t>
                      </a:r>
                      <a:r>
                        <a:rPr lang="ru-RU" sz="3200" b="1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3200" b="1" i="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поєднання</a:t>
                      </a:r>
                      <a:endParaRPr lang="en-US" sz="3200" b="1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3200" b="1" i="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частин</a:t>
                      </a:r>
                      <a:r>
                        <a:rPr lang="ru-RU" sz="3200" b="1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у </a:t>
                      </a:r>
                      <a:r>
                        <a:rPr lang="ru-RU" sz="3200" b="1" i="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тексті</a:t>
                      </a:r>
                      <a:endParaRPr lang="ru-RU" sz="32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60363" algn="just"/>
                      <a:r>
                        <a:rPr lang="ru-RU" sz="1200" b="1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</a:t>
                      </a:r>
                      <a:r>
                        <a:rPr lang="ru-RU" sz="1200" b="1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поєднання</a:t>
                      </a:r>
                      <a:r>
                        <a:rPr lang="ru-RU" sz="1200" b="1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частин</a:t>
                      </a:r>
                      <a:r>
                        <a:rPr lang="ru-RU" sz="1200" b="1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інформації</a:t>
                      </a:r>
                      <a:r>
                        <a:rPr lang="ru-RU" sz="1200" b="1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також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водночас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до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речі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крім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того,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більше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того;</a:t>
                      </a:r>
                      <a:endParaRPr lang="en-US" sz="12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360363" algn="just"/>
                      <a:r>
                        <a:rPr lang="ru-RU" sz="1200" b="1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</a:t>
                      </a:r>
                      <a:r>
                        <a:rPr lang="ru-RU" sz="1200" b="1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зіставлення</a:t>
                      </a:r>
                      <a:r>
                        <a:rPr lang="ru-RU" sz="1200" b="1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та </a:t>
                      </a:r>
                      <a:r>
                        <a:rPr lang="ru-RU" sz="1200" b="1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протиставлення</a:t>
                      </a:r>
                      <a:r>
                        <a:rPr lang="ru-RU" sz="1200" b="1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але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проте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однак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все ж,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одного боку,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іншого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боку,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навпаки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не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тільки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лише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), на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противагу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  <a:endParaRPr lang="en-US" sz="12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360363" algn="just"/>
                      <a:r>
                        <a:rPr lang="ru-RU" sz="1200" b="1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</a:t>
                      </a:r>
                      <a:r>
                        <a:rPr lang="ru-RU" sz="1200" b="1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узагальнення</a:t>
                      </a:r>
                      <a:r>
                        <a:rPr lang="ru-RU" sz="1200" b="1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b="1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висновку</a:t>
                      </a:r>
                      <a:r>
                        <a:rPr lang="ru-RU" sz="1200" b="1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отже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одним словом,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цього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випливає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що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…;</a:t>
                      </a:r>
                      <a:endParaRPr lang="en-US" sz="12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360363" algn="just"/>
                      <a:r>
                        <a:rPr lang="ru-RU" sz="1200" b="1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</a:t>
                      </a:r>
                      <a:r>
                        <a:rPr lang="ru-RU" sz="1200" b="1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пояснення</a:t>
                      </a:r>
                      <a:r>
                        <a:rPr lang="ru-RU" sz="1200" b="1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b="1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уточнення</a:t>
                      </a:r>
                      <a:r>
                        <a:rPr lang="ru-RU" sz="1200" b="1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b="1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виділення</a:t>
                      </a:r>
                      <a:r>
                        <a:rPr lang="ru-RU" sz="1200" b="1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окремого</a:t>
                      </a:r>
                      <a:r>
                        <a:rPr lang="ru-RU" sz="1200" b="1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наприклад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так,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зокрема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а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саме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тільки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лише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причому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притому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навіть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  <a:endParaRPr lang="en-US" sz="12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360363" algn="just"/>
                      <a:r>
                        <a:rPr lang="ru-RU" sz="1200" b="1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</a:t>
                      </a:r>
                      <a:r>
                        <a:rPr lang="ru-RU" sz="1200" b="1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зв’язку</a:t>
                      </a:r>
                      <a:r>
                        <a:rPr lang="ru-RU" sz="1200" b="1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</a:t>
                      </a:r>
                      <a:r>
                        <a:rPr lang="ru-RU" sz="1200" b="1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попередньою</a:t>
                      </a:r>
                      <a:r>
                        <a:rPr lang="ru-RU" sz="1200" b="1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</a:t>
                      </a:r>
                      <a:r>
                        <a:rPr lang="ru-RU" sz="1200" b="1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наступною</a:t>
                      </a:r>
                      <a:r>
                        <a:rPr lang="ru-RU" sz="1200" b="1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інформацією</a:t>
                      </a:r>
                      <a:r>
                        <a:rPr lang="ru-RU" sz="1200" b="1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як уже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було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зазначено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як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зазначалося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як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було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показано, як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було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доведено,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згідно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цим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відповідно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до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цього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подібно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цього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останній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попередній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наступний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згаданий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зазначений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доведений,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викладений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знайдений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сформульований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визначений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перерахований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наведений,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обстежений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проаналізований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досліджений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  <a:endParaRPr lang="en-US" sz="12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360363" algn="just"/>
                      <a:r>
                        <a:rPr lang="ru-RU" sz="1200" b="1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</a:t>
                      </a:r>
                      <a:r>
                        <a:rPr lang="ru-RU" sz="1200" b="1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введення</a:t>
                      </a:r>
                      <a:r>
                        <a:rPr lang="ru-RU" sz="1200" b="1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узагальнювальної</a:t>
                      </a:r>
                      <a:r>
                        <a:rPr lang="ru-RU" sz="1200" b="1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інформації</a:t>
                      </a:r>
                      <a:r>
                        <a:rPr lang="ru-RU" sz="1200" b="1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розглянемо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такі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випадки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наведемо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приклад,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продовжимо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аналіз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з’ясуємо</a:t>
                      </a:r>
                      <a:r>
                        <a:rPr lang="ru-RU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відношення</a:t>
                      </a:r>
                      <a:endParaRPr lang="en-US" sz="12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en-US" sz="12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en-US" sz="1200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співвідношення</a:t>
                      </a:r>
                      <a:r>
                        <a:rPr lang="en-US" sz="12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15518" y="6021288"/>
            <a:ext cx="728481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764704"/>
            <a:ext cx="7920880" cy="5361459"/>
          </a:xfrm>
        </p:spPr>
        <p:txBody>
          <a:bodyPr>
            <a:noAutofit/>
          </a:bodyPr>
          <a:lstStyle/>
          <a:p>
            <a:pPr marL="0" lvl="0" indent="360363"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Анотування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рецензування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текстів</a:t>
            </a:r>
            <a:endParaRPr lang="ru-RU" sz="35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3500" b="1" dirty="0" err="1" smtClean="0">
                <a:latin typeface="Times New Roman" pitchFamily="18" charset="0"/>
                <a:cs typeface="Times New Roman" pitchFamily="18" charset="0"/>
              </a:rPr>
              <a:t>Анотація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лат. </a:t>
            </a:r>
            <a:r>
              <a:rPr lang="en-US" sz="3500" i="1" dirty="0" err="1">
                <a:latin typeface="Times New Roman" pitchFamily="18" charset="0"/>
                <a:cs typeface="Times New Roman" pitchFamily="18" charset="0"/>
              </a:rPr>
              <a:t>annotatio</a:t>
            </a:r>
            <a:r>
              <a:rPr lang="en-US" sz="3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500" i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500" i="1" dirty="0" err="1">
                <a:latin typeface="Times New Roman" pitchFamily="18" charset="0"/>
                <a:cs typeface="Times New Roman" pitchFamily="18" charset="0"/>
              </a:rPr>
              <a:t>зауваження</a:t>
            </a:r>
            <a:r>
              <a:rPr lang="ru-RU" sz="3500" i="1" dirty="0">
                <a:latin typeface="Times New Roman" pitchFamily="18" charset="0"/>
                <a:cs typeface="Times New Roman" pitchFamily="18" charset="0"/>
              </a:rPr>
              <a:t>»)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невелика за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обсягом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бібліографічна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довідка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стисло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схарактеризовано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книги (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вміщено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оцінку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анотованого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твору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Анотація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допомагає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читачеві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уявити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незнайомого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друкованого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твору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відшукати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ньому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необхідну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155580"/>
            <a:ext cx="611560" cy="702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/>
          </a:bodyPr>
          <a:lstStyle/>
          <a:p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Реквізити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анотації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268760"/>
            <a:ext cx="7920880" cy="5256584"/>
          </a:xfrm>
        </p:spPr>
        <p:txBody>
          <a:bodyPr>
            <a:normAutofit fontScale="85000" lnSpcReduction="10000"/>
          </a:bodyPr>
          <a:lstStyle/>
          <a:p>
            <a:pPr marL="0" indent="360363" algn="just">
              <a:buFont typeface="+mj-lt"/>
              <a:buAutoNum type="arabicPeriod"/>
            </a:pPr>
            <a:r>
              <a:rPr lang="ru-RU" sz="2500" b="1" i="1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500" b="1" i="1" dirty="0" err="1" smtClean="0">
                <a:latin typeface="Times New Roman" pitchFamily="18" charset="0"/>
                <a:cs typeface="Times New Roman" pitchFamily="18" charset="0"/>
              </a:rPr>
              <a:t>різвище</a:t>
            </a:r>
            <a:r>
              <a:rPr lang="ru-RU" sz="25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i="1" dirty="0" err="1">
                <a:latin typeface="Times New Roman" pitchFamily="18" charset="0"/>
                <a:cs typeface="Times New Roman" pitchFamily="18" charset="0"/>
              </a:rPr>
              <a:t>ім’я</a:t>
            </a:r>
            <a:r>
              <a:rPr lang="ru-RU" sz="2500" b="1" i="1" dirty="0">
                <a:latin typeface="Times New Roman" pitchFamily="18" charset="0"/>
                <a:cs typeface="Times New Roman" pitchFamily="18" charset="0"/>
              </a:rPr>
              <a:t>, по </a:t>
            </a:r>
            <a:r>
              <a:rPr lang="ru-RU" sz="2500" b="1" i="1" dirty="0" err="1">
                <a:latin typeface="Times New Roman" pitchFamily="18" charset="0"/>
                <a:cs typeface="Times New Roman" pitchFamily="18" charset="0"/>
              </a:rPr>
              <a:t>батькові</a:t>
            </a:r>
            <a:r>
              <a:rPr lang="ru-RU" sz="2500" b="1" i="1" dirty="0">
                <a:latin typeface="Times New Roman" pitchFamily="18" charset="0"/>
                <a:cs typeface="Times New Roman" pitchFamily="18" charset="0"/>
              </a:rPr>
              <a:t> автора (</a:t>
            </a:r>
            <a:r>
              <a:rPr lang="ru-RU" sz="2500" b="1" i="1" dirty="0" err="1">
                <a:latin typeface="Times New Roman" pitchFamily="18" charset="0"/>
                <a:cs typeface="Times New Roman" pitchFamily="18" charset="0"/>
              </a:rPr>
              <a:t>авторів</a:t>
            </a:r>
            <a:r>
              <a:rPr lang="ru-RU" sz="2500" b="1" i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5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Font typeface="+mj-lt"/>
              <a:buAutoNum type="arabicPeriod"/>
            </a:pPr>
            <a:r>
              <a:rPr lang="uk-UA" sz="2500" b="1" i="1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500" b="1" i="1" dirty="0" err="1" smtClean="0">
                <a:latin typeface="Times New Roman" pitchFamily="18" charset="0"/>
                <a:cs typeface="Times New Roman" pitchFamily="18" charset="0"/>
              </a:rPr>
              <a:t>азва</a:t>
            </a:r>
            <a:r>
              <a:rPr lang="en-US" sz="25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i="1" dirty="0" err="1" smtClean="0">
                <a:latin typeface="Times New Roman" pitchFamily="18" charset="0"/>
                <a:cs typeface="Times New Roman" pitchFamily="18" charset="0"/>
              </a:rPr>
              <a:t>твору</a:t>
            </a:r>
            <a:r>
              <a:rPr lang="uk-UA" sz="25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5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Font typeface="+mj-lt"/>
              <a:buAutoNum type="arabicPeriod"/>
            </a:pPr>
            <a:r>
              <a:rPr lang="ru-RU" sz="2500" b="1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500" b="1" i="1" dirty="0" err="1" smtClean="0">
                <a:latin typeface="Times New Roman" pitchFamily="18" charset="0"/>
                <a:cs typeface="Times New Roman" pitchFamily="18" charset="0"/>
              </a:rPr>
              <a:t>ісце</a:t>
            </a:r>
            <a:r>
              <a:rPr lang="ru-RU" sz="25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dirty="0" err="1">
                <a:latin typeface="Times New Roman" pitchFamily="18" charset="0"/>
                <a:cs typeface="Times New Roman" pitchFamily="18" charset="0"/>
              </a:rPr>
              <a:t>видання</a:t>
            </a:r>
            <a:r>
              <a:rPr lang="ru-RU" sz="25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i="1" dirty="0" err="1">
                <a:latin typeface="Times New Roman" pitchFamily="18" charset="0"/>
                <a:cs typeface="Times New Roman" pitchFamily="18" charset="0"/>
              </a:rPr>
              <a:t>видавництво</a:t>
            </a:r>
            <a:r>
              <a:rPr lang="ru-RU" sz="25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i="1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5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dirty="0" err="1" smtClean="0">
                <a:latin typeface="Times New Roman" pitchFamily="18" charset="0"/>
                <a:cs typeface="Times New Roman" pitchFamily="18" charset="0"/>
              </a:rPr>
              <a:t>видання</a:t>
            </a:r>
            <a:r>
              <a:rPr lang="ru-RU" sz="2500" b="1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5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Font typeface="+mj-lt"/>
              <a:buAutoNum type="arabicPeriod"/>
            </a:pPr>
            <a:r>
              <a:rPr lang="ru-RU" sz="2500" b="1" i="1" dirty="0" err="1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500" b="1" i="1" dirty="0" err="1" smtClean="0">
                <a:latin typeface="Times New Roman" pitchFamily="18" charset="0"/>
                <a:cs typeface="Times New Roman" pitchFamily="18" charset="0"/>
              </a:rPr>
              <a:t>бсяг</a:t>
            </a:r>
            <a:r>
              <a:rPr lang="ru-RU" sz="25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500" b="1" i="1" dirty="0" err="1"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sz="25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5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dirty="0" err="1">
                <a:latin typeface="Times New Roman" pitchFamily="18" charset="0"/>
                <a:cs typeface="Times New Roman" pitchFamily="18" charset="0"/>
              </a:rPr>
              <a:t>сторінок</a:t>
            </a:r>
            <a:r>
              <a:rPr lang="ru-RU" sz="25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i="1" dirty="0" err="1">
                <a:latin typeface="Times New Roman" pitchFamily="18" charset="0"/>
                <a:cs typeface="Times New Roman" pitchFamily="18" charset="0"/>
              </a:rPr>
              <a:t>іноді</a:t>
            </a:r>
            <a:r>
              <a:rPr lang="ru-RU" sz="2500" b="1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500" b="1" i="1" dirty="0" err="1">
                <a:latin typeface="Times New Roman" pitchFamily="18" charset="0"/>
                <a:cs typeface="Times New Roman" pitchFamily="18" charset="0"/>
              </a:rPr>
              <a:t>малюнків</a:t>
            </a:r>
            <a:r>
              <a:rPr lang="ru-RU" sz="25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i="1" dirty="0" err="1">
                <a:latin typeface="Times New Roman" pitchFamily="18" charset="0"/>
                <a:cs typeface="Times New Roman" pitchFamily="18" charset="0"/>
              </a:rPr>
              <a:t>таблиць</a:t>
            </a:r>
            <a:r>
              <a:rPr lang="ru-RU" sz="2500" b="1" i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5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Font typeface="+mj-lt"/>
              <a:buAutoNum type="arabicPeriod"/>
            </a:pPr>
            <a:r>
              <a:rPr lang="ru-RU" sz="2500" b="1" i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500" b="1" i="1" dirty="0" smtClean="0">
                <a:latin typeface="Times New Roman" pitchFamily="18" charset="0"/>
                <a:cs typeface="Times New Roman" pitchFamily="18" charset="0"/>
              </a:rPr>
              <a:t>од </a:t>
            </a:r>
            <a:r>
              <a:rPr lang="ru-RU" sz="2500" b="1" i="1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500" b="1" i="1" dirty="0" err="1">
                <a:latin typeface="Times New Roman" pitchFamily="18" charset="0"/>
                <a:cs typeface="Times New Roman" pitchFamily="18" charset="0"/>
              </a:rPr>
              <a:t>Міжнародним</a:t>
            </a:r>
            <a:r>
              <a:rPr lang="ru-RU" sz="25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dirty="0" err="1">
                <a:latin typeface="Times New Roman" pitchFamily="18" charset="0"/>
                <a:cs typeface="Times New Roman" pitchFamily="18" charset="0"/>
              </a:rPr>
              <a:t>класифікатором</a:t>
            </a:r>
            <a:r>
              <a:rPr lang="ru-RU" sz="2500" b="1" i="1" dirty="0">
                <a:latin typeface="Times New Roman" pitchFamily="18" charset="0"/>
                <a:cs typeface="Times New Roman" pitchFamily="18" charset="0"/>
              </a:rPr>
              <a:t> книг </a:t>
            </a:r>
            <a:r>
              <a:rPr lang="en-US" sz="2500" b="1" i="1" dirty="0">
                <a:latin typeface="Times New Roman" pitchFamily="18" charset="0"/>
                <a:cs typeface="Times New Roman" pitchFamily="18" charset="0"/>
              </a:rPr>
              <a:t>ISBN </a:t>
            </a:r>
            <a:r>
              <a:rPr lang="ru-RU" sz="2500" b="1" i="1" dirty="0">
                <a:latin typeface="Times New Roman" pitchFamily="18" charset="0"/>
                <a:cs typeface="Times New Roman" pitchFamily="18" charset="0"/>
              </a:rPr>
              <a:t>(за потреби);</a:t>
            </a:r>
            <a:endParaRPr lang="en-US" sz="25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Font typeface="+mj-lt"/>
              <a:buAutoNum type="arabicPeriod"/>
            </a:pPr>
            <a:r>
              <a:rPr lang="ru-RU" sz="2500" b="1" i="1" dirty="0" err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500" b="1" i="1" dirty="0" err="1" smtClean="0">
                <a:latin typeface="Times New Roman" pitchFamily="18" charset="0"/>
                <a:cs typeface="Times New Roman" pitchFamily="18" charset="0"/>
              </a:rPr>
              <a:t>тислий</a:t>
            </a:r>
            <a:r>
              <a:rPr lang="ru-RU" sz="25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dirty="0" err="1"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ru-RU" sz="2500" b="1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500" b="1" i="1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5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dirty="0" err="1"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25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i="1" dirty="0" err="1">
                <a:latin typeface="Times New Roman" pitchFamily="18" charset="0"/>
                <a:cs typeface="Times New Roman" pitchFamily="18" charset="0"/>
              </a:rPr>
              <a:t>викладені</a:t>
            </a:r>
            <a:r>
              <a:rPr lang="ru-RU" sz="25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500" b="1" i="1" dirty="0" err="1">
                <a:latin typeface="Times New Roman" pitchFamily="18" charset="0"/>
                <a:cs typeface="Times New Roman" pitchFamily="18" charset="0"/>
              </a:rPr>
              <a:t>тексті</a:t>
            </a:r>
            <a:r>
              <a:rPr lang="ru-RU" sz="2500" b="1" i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5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Font typeface="+mj-lt"/>
              <a:buAutoNum type="arabicPeriod"/>
            </a:pPr>
            <a:r>
              <a:rPr lang="uk-UA" sz="25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500" b="1" i="1" dirty="0" err="1" smtClean="0">
                <a:latin typeface="Times New Roman" pitchFamily="18" charset="0"/>
                <a:cs typeface="Times New Roman" pitchFamily="18" charset="0"/>
              </a:rPr>
              <a:t>исновки</a:t>
            </a:r>
            <a:r>
              <a:rPr lang="uk-UA" sz="25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5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Font typeface="+mj-lt"/>
              <a:buAutoNum type="arabicPeriod"/>
            </a:pPr>
            <a:r>
              <a:rPr lang="uk-UA" sz="2500" b="1" i="1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z="2500" b="1" i="1" dirty="0" err="1" smtClean="0">
                <a:latin typeface="Times New Roman" pitchFamily="18" charset="0"/>
                <a:cs typeface="Times New Roman" pitchFamily="18" charset="0"/>
              </a:rPr>
              <a:t>ризначення</a:t>
            </a:r>
            <a:r>
              <a:rPr lang="en-US" sz="25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i="1" dirty="0" err="1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en-US" sz="25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i="1" dirty="0" err="1">
                <a:latin typeface="Times New Roman" pitchFamily="18" charset="0"/>
                <a:cs typeface="Times New Roman" pitchFamily="18" charset="0"/>
              </a:rPr>
              <a:t>читачів</a:t>
            </a:r>
            <a:r>
              <a:rPr lang="en-US" sz="25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500" dirty="0"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just">
              <a:buNone/>
            </a:pP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Анотація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найчастіше розміщена на другій сторінці будь-якої друкованої праці. </a:t>
            </a:r>
          </a:p>
          <a:p>
            <a:pPr marL="0" lvl="1" indent="360363" algn="just">
              <a:buNone/>
            </a:pP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Цей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документ потрібно вміти складати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сім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, хто пише підручники, посібники, укладає допоміжну науково-методичну літературу (словники, збірники різного призначення тощо). </a:t>
            </a:r>
          </a:p>
          <a:p>
            <a:pPr lvl="0"/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15518" y="6021288"/>
            <a:ext cx="728481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764704"/>
            <a:ext cx="7920880" cy="5688632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uk-UA" sz="5800" b="1" dirty="0">
                <a:latin typeface="Times New Roman" pitchFamily="18" charset="0"/>
                <a:cs typeface="Times New Roman" pitchFamily="18" charset="0"/>
              </a:rPr>
              <a:t>Зразок </a:t>
            </a:r>
            <a:r>
              <a:rPr lang="uk-UA" sz="5800" b="1" dirty="0" smtClean="0">
                <a:latin typeface="Times New Roman" pitchFamily="18" charset="0"/>
                <a:cs typeface="Times New Roman" pitchFamily="18" charset="0"/>
              </a:rPr>
              <a:t>анотації</a:t>
            </a:r>
            <a:endParaRPr lang="uk-UA" sz="5800" b="1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Ш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37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Шевчук С.В.,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Клименко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І.В. </a:t>
            </a:r>
          </a:p>
          <a:p>
            <a:pPr marL="0" indent="360363"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Шевчук С.В.,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Клименко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І.В.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професійним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спрямуванням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ідручник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К. :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Алерта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2019.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696 с. </a:t>
            </a:r>
          </a:p>
          <a:p>
            <a:pPr marL="0" indent="360363" algn="just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ISBN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978-617-566-1-013-3 </a:t>
            </a:r>
            <a:endParaRPr lang="uk-UA" i="1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Підручник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укладено відповідно до типової програми дисципліни «Українська мова (за професійним спрямуванням)», затвердженої наказом МОН України від 21.12.2009 №1150. Структурування матеріалу здійснено відповідно до кредитно-модульної системи організації навчального процесу. Теоретичний і практичний матеріал згруповано у три змістові модулі. </a:t>
            </a:r>
          </a:p>
          <a:p>
            <a:pPr marL="0" indent="360363" algn="just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вправ і завдань допоможе майбутнім фахівцям набути умінь і навичок професійного спілкування на граматичному, лексичному, стилістичному рівнях. Після кожної теми вміщено запитання і завдання для самоконтролю, індивідуальні проблемні завдання, теми рефератів і наукової повідомлень, які сприятимуть закріпленню вивченого. </a:t>
            </a:r>
          </a:p>
          <a:p>
            <a:pPr marL="0" indent="360363"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студентів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вищих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рівнів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акредитації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тих,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прагне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високої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професійному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49280"/>
            <a:ext cx="761431" cy="908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692696"/>
            <a:ext cx="7704856" cy="576064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Реферат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як жанр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академічного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письма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ctr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Складові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реферату </a:t>
            </a:r>
          </a:p>
          <a:p>
            <a:pPr marL="0" indent="360363" algn="just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Реферат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 це наукова робота, виконана на основі критичного огляду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вивчення низки публікацій. </a:t>
            </a:r>
          </a:p>
          <a:p>
            <a:pPr marL="0" indent="360363" algn="just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Реферат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(від лат.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referre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доповідати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повідомляти”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 вид письмового повідомлення, короткий виклад головних думок, поєднаних однією темою,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їхня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систематизація, узагальнення й оцінка; текст, що передає головну інформацію першоджерела. </a:t>
            </a:r>
          </a:p>
          <a:p>
            <a:pPr marL="0" indent="360363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реферату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передання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головного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змісту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певного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поглядів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певну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проблему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матеріалами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кількох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603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Реферат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повинен містити невелику кількість елементів новизни. Достатньо грамотно й логічно викласти основні ідеї із заданої теми, які містяться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кількох джерелах, і згрупувати їх за поглядами. 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2" y="5659341"/>
            <a:ext cx="1043608" cy="1198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692696"/>
            <a:ext cx="7920880" cy="5688631"/>
          </a:xfrm>
        </p:spPr>
        <p:txBody>
          <a:bodyPr>
            <a:normAutofit fontScale="85000" lnSpcReduction="10000"/>
          </a:bodyPr>
          <a:lstStyle/>
          <a:p>
            <a:pPr marL="0" indent="360363" algn="just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Види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рефератів: </a:t>
            </a:r>
          </a:p>
          <a:p>
            <a:pPr marL="0" indent="360363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монографічний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готують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за одним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джерелом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marL="0" indent="360363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оглядовий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готують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декількома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книгами,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розділами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статтями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0" indent="360363"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того,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реферати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склали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автори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своїми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науковими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творами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автореферати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0" indent="360363"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Рекомендований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реферату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10–12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друкованих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сторінок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Найчастіше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пишуть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своїми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словами».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Цитати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вводять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текст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коли вони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розкриття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викликають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референта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заперечення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тексті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повинно бути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нічого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зайвого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стосується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теми,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ніяких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недоречних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відступів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93296"/>
            <a:ext cx="665787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048672"/>
          </a:xfrm>
        </p:spPr>
        <p:txBody>
          <a:bodyPr>
            <a:noAutofit/>
          </a:bodyPr>
          <a:lstStyle/>
          <a:p>
            <a:pPr marL="0" indent="360363" algn="ctr">
              <a:buNone/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реферату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. Титульна сторінка. </a:t>
            </a:r>
          </a:p>
          <a:p>
            <a:pPr marL="0" indent="360363" algn="just">
              <a:buNone/>
            </a:pP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. План. </a:t>
            </a:r>
          </a:p>
          <a:p>
            <a:pPr marL="0" indent="360363" algn="just"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. Текст,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вступу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основної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висновків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60363" algn="just">
              <a:buNone/>
            </a:pP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. Список використаної літератури. </a:t>
            </a:r>
          </a:p>
          <a:p>
            <a:pPr marL="0" indent="360363" algn="just">
              <a:buNone/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Титульна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сторінка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перша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сторінка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реферату, яка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призначена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початкового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ознайомлення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роботою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60363" algn="just"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Вона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містить такі 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реквізити: </a:t>
            </a:r>
          </a:p>
          <a:p>
            <a:pPr marL="0" indent="360363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Назва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міністерства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підпорядковується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установа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60363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Назва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закладу,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навчається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автор. </a:t>
            </a:r>
          </a:p>
          <a:p>
            <a:pPr marL="0" indent="360363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Назва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кафедри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виконано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роботу. </a:t>
            </a:r>
          </a:p>
          <a:p>
            <a:pPr marL="0" indent="360363" algn="just"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. Тема реферату. </a:t>
            </a:r>
          </a:p>
          <a:p>
            <a:pPr marL="0" indent="360363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Назва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виду документа (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реферат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0" indent="360363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Відомості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 автора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посада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номер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прізвище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ім’я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ім’я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батькові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0" indent="360363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Відомості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керівника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Місто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написання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66546" y="5735324"/>
            <a:ext cx="977454" cy="1122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"/>
            <a:ext cx="914400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764704"/>
            <a:ext cx="7920880" cy="5361459"/>
          </a:xfrm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написання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реферату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етапи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360363" algn="just">
              <a:buNone/>
            </a:pPr>
            <a:r>
              <a:rPr lang="uk-UA" sz="2200" b="1" i="1" dirty="0" smtClean="0">
                <a:latin typeface="Times New Roman" pitchFamily="18" charset="0"/>
                <a:cs typeface="Times New Roman" pitchFamily="18" charset="0"/>
              </a:rPr>
              <a:t>Першим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і найвідповідальнішим етапом наукової роботи є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вибір теми дослідження та її формулювання. </a:t>
            </a:r>
          </a:p>
          <a:p>
            <a:pPr marL="0" indent="360363" algn="just">
              <a:buNone/>
            </a:pP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реферату –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ознайомлення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літературою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пошук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довідкових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бібліографічних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видань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0" indent="360363" algn="just">
              <a:buNone/>
            </a:pPr>
            <a:r>
              <a:rPr lang="uk-UA" sz="2200" b="1" i="1" dirty="0" smtClean="0">
                <a:latin typeface="Times New Roman" pitchFamily="18" charset="0"/>
                <a:cs typeface="Times New Roman" pitchFamily="18" charset="0"/>
              </a:rPr>
              <a:t>Третій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етап –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опрацювання зібраної літератури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(виписування цитат, добір аргументів, зіставлення та порівняння думок різних авторів). </a:t>
            </a:r>
          </a:p>
          <a:p>
            <a:pPr marL="0" indent="360363" algn="just">
              <a:buNone/>
            </a:pP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Четвертий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плану реферату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План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структурних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вступу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розділів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висновків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та списку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використаних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60363" algn="just">
              <a:buNone/>
            </a:pP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П’ятий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написання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основної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реферату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Основна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фундаментальні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тексту.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рефераті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автор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подає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чужі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власні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думки.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викласти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усе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найголовніше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вибраної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теми, 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дати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власну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оцінку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зробити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висновки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65304"/>
            <a:ext cx="603093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64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48680"/>
            <a:ext cx="7920880" cy="6048672"/>
          </a:xfrm>
        </p:spPr>
        <p:txBody>
          <a:bodyPr>
            <a:noAutofit/>
          </a:bodyPr>
          <a:lstStyle/>
          <a:p>
            <a:pPr marL="0" lvl="0" indent="360363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наукової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невеликого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розміру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надрукована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часописі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збірнику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наукова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робота,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присвячена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певній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проблемі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питанню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розрахована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фахівців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розв’язують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проблему. 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змістом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поділяються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наукові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науково-технічні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indent="360363"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науково-методичні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дискусійні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конкретних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оглядові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60363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5245810"/>
            <a:ext cx="1403648" cy="1612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548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620688"/>
            <a:ext cx="7920880" cy="5976664"/>
          </a:xfrm>
        </p:spPr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правило, у перших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статтях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публікуються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закінчених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розділів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проводиться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їхнє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обговорення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робляться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висновки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60363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дискусійних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статтях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містяться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спірні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наукові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публікуються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обговорення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спірних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пресі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60363"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Оглядова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аналітична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тематична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систематизовані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наукові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відомості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будь-якого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теми,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отримані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першоджерел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874"/>
            <a:ext cx="683568" cy="785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Autofit/>
          </a:bodyPr>
          <a:lstStyle/>
          <a:p>
            <a:r>
              <a:rPr lang="ru-RU" sz="6000" b="1" dirty="0" smtClean="0"/>
              <a:t/>
            </a:r>
            <a:br>
              <a:rPr lang="ru-RU" sz="6000" b="1" dirty="0" smtClean="0"/>
            </a:br>
            <a:r>
              <a:rPr lang="ru-RU" sz="6000" b="1" dirty="0" smtClean="0"/>
              <a:t/>
            </a:r>
            <a:br>
              <a:rPr lang="ru-RU" sz="6000" b="1" dirty="0" smtClean="0"/>
            </a:b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Література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412776"/>
            <a:ext cx="7920880" cy="5846135"/>
          </a:xfrm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Ботвина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Н.В.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Офіційно-діловий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науковий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стилі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К. : Артек, 1998.</a:t>
            </a:r>
          </a:p>
          <a:p>
            <a:pPr marL="0" indent="360363"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Гінзбург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М.Д.	Десять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відомих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правил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українського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ділового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та</a:t>
            </a:r>
            <a:br>
              <a:rPr lang="ru-RU" sz="1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стилю,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зведені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в систему //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Стандартизація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сертифікація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 2004.  № 2.</a:t>
            </a:r>
          </a:p>
          <a:p>
            <a:pPr marL="0" indent="360363"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Жайворонок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В.В. та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професійній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.  К. :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Вища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школа, 2006.</a:t>
            </a:r>
          </a:p>
          <a:p>
            <a:pPr marL="0" indent="360363"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4. Коваль А.П.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Науковий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стиль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сучасної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літературної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Структура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тексту. К., 1970.</a:t>
            </a:r>
          </a:p>
          <a:p>
            <a:pPr marL="0" indent="360363"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Мацько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Л.І. Культура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фахової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К. : ВЦ «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Академія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», 2007.</a:t>
            </a:r>
          </a:p>
          <a:p>
            <a:pPr marL="0" indent="360363"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Мацюк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З.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професійного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спрямування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К. :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Каравела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2007.</a:t>
            </a:r>
          </a:p>
          <a:p>
            <a:pPr marL="0" indent="360363"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7. Михайлова О.Т.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Українське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наукове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мовлення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Лексичні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граматичні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Харків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, 2000.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Онуфрієнко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Г.С.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Науковий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стиль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алгоритмічними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приписами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2-ге вид.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перероб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та доп.  К. : Центр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л-ри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2009. 392 с.</a:t>
            </a:r>
          </a:p>
          <a:p>
            <a:pPr marL="0" indent="360363"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Селігей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П.О.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Науковець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2012. № 4. С. 18–28.</a:t>
            </a:r>
          </a:p>
          <a:p>
            <a:pPr marL="0" indent="360363"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Семеног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О.М. Культура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наукової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 К. :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Академія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2010.  213 с.</a:t>
            </a:r>
          </a:p>
          <a:p>
            <a:pPr marL="0" indent="360363"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професійним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спрямуванням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Практикум. К. : ВЦ «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Академія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», 2009.</a:t>
            </a:r>
          </a:p>
          <a:p>
            <a:pPr marL="0" indent="360363"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12. Шевчук С.В.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професійним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спрямуванням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. К. :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Алерта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2010.</a:t>
            </a:r>
          </a:p>
          <a:p>
            <a:pPr marL="0" indent="360363"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13. Ярема С. На теми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наукової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Львів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2002. 44 с.</a:t>
            </a:r>
          </a:p>
          <a:p>
            <a:pPr marL="0" indent="360363" algn="just">
              <a:buFont typeface="Wingdings" pitchFamily="2" charset="2"/>
              <a:buChar char="Ø"/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Font typeface="Wingdings" pitchFamily="2" charset="2"/>
              <a:buChar char="Ø"/>
            </a:pPr>
            <a:endParaRPr lang="ru-RU" sz="15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79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6072874"/>
            <a:ext cx="683567" cy="785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16624"/>
          </a:xfrm>
        </p:spPr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Опублікувати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статтю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 це означає зробити науковий матеріал надбанням фахівців, які можуть використати його у своїй науковій чи практичній діяльності. </a:t>
            </a:r>
          </a:p>
          <a:p>
            <a:pPr marL="0" indent="3603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Наукові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статті посідають чільне місце серед джерел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інформації, адже дають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можливість значно оперативніше реагувати на назрілі проблеми сучасності. З позиції достовірності їх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потрібно розглядати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окремо за видами й залежно від того, до яких наук вони належать: природничо-технічних або гуманітарних. </a:t>
            </a:r>
          </a:p>
          <a:p>
            <a:pPr marL="0" indent="360363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5742049"/>
            <a:ext cx="971600" cy="1115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16624"/>
          </a:xfrm>
        </p:spPr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Теоретична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вирізнятися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точністю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доказів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застосуванням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сучасних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моделювання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залученням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експериментальних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Теоретичні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гуманітарних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наук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технічного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фізико-математичного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профілю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насичені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роздумами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порівняннями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логічними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доведеннями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Достовірність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змісту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перебуває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достовірності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вихідної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авторами.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2824" y="5949279"/>
            <a:ext cx="791175" cy="908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algn="ctr">
              <a:buNone/>
            </a:pP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Практичні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Проаналізуйте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тези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склав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ваш однокурсник (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однокурсниця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2.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Прочитайте параграф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підручника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посібника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) за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фахом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Складіть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конспект,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використовуючи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цитати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покликання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5328519"/>
            <a:ext cx="1331639" cy="1529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92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7920880" cy="1224136"/>
          </a:xfrm>
        </p:spPr>
        <p:txBody>
          <a:bodyPr>
            <a:noAutofit/>
          </a:bodyPr>
          <a:lstStyle/>
          <a:p>
            <a:pPr indent="360363"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Прочитайте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анотації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Чим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відрізняються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подані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нижче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анотації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Назвіть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просто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містяться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на Вашу думку, вони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вводяться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анотації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060848"/>
            <a:ext cx="7920880" cy="4464496"/>
          </a:xfrm>
        </p:spPr>
        <p:txBody>
          <a:bodyPr>
            <a:normAutofit fontScale="32500" lnSpcReduction="20000"/>
          </a:bodyPr>
          <a:lstStyle/>
          <a:p>
            <a:pPr marL="0" indent="360363" algn="just">
              <a:buNone/>
            </a:pPr>
            <a:r>
              <a:rPr lang="ru-RU" sz="4300" b="1" i="1" dirty="0" smtClean="0">
                <a:latin typeface="Times New Roman" pitchFamily="18" charset="0"/>
                <a:cs typeface="Times New Roman" pitchFamily="18" charset="0"/>
              </a:rPr>
              <a:t>1. Бабич </a:t>
            </a:r>
            <a:r>
              <a:rPr lang="ru-RU" sz="4300" b="1" i="1" dirty="0">
                <a:latin typeface="Times New Roman" pitchFamily="18" charset="0"/>
                <a:cs typeface="Times New Roman" pitchFamily="18" charset="0"/>
              </a:rPr>
              <a:t>Н. Д.</a:t>
            </a:r>
            <a:endParaRPr lang="en-US" sz="4300" i="1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4300" i="1" dirty="0" smtClean="0">
                <a:latin typeface="Times New Roman" pitchFamily="18" charset="0"/>
                <a:cs typeface="Times New Roman" pitchFamily="18" charset="0"/>
              </a:rPr>
              <a:t>Б 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12 Практична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стилістика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4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культура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Львів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Світ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, 2003. </a:t>
            </a:r>
            <a:r>
              <a:rPr lang="ru-RU" sz="4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4300" i="1" dirty="0" smtClean="0">
                <a:latin typeface="Times New Roman" pitchFamily="18" charset="0"/>
                <a:cs typeface="Times New Roman" pitchFamily="18" charset="0"/>
              </a:rPr>
              <a:t>432 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с.</a:t>
            </a:r>
            <a:endParaRPr lang="en-US" sz="4300" i="1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en-US" sz="4300" i="1" dirty="0" smtClean="0">
                <a:latin typeface="Times New Roman" pitchFamily="18" charset="0"/>
                <a:cs typeface="Times New Roman" pitchFamily="18" charset="0"/>
              </a:rPr>
              <a:t>ISBN 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966-603-192-2.</a:t>
            </a:r>
            <a:endParaRPr lang="en-US" sz="4300" i="1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4300" i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посібнику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розглядаються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закономірності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структурної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суспільно-зумовлених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різновидів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мовлення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функціональних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стилях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літературної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300" i="1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4300" i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студентів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викладачів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філологічних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 smtClean="0">
                <a:latin typeface="Times New Roman" pitchFamily="18" charset="0"/>
                <a:cs typeface="Times New Roman" pitchFamily="18" charset="0"/>
              </a:rPr>
              <a:t>факультетів</a:t>
            </a:r>
            <a:r>
              <a:rPr lang="ru-RU" sz="43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учителів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4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типів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шкіл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300" i="1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endParaRPr lang="ru-RU" sz="4300" b="1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4300" b="1" i="1" dirty="0" smtClean="0">
                <a:latin typeface="Times New Roman" pitchFamily="18" charset="0"/>
                <a:cs typeface="Times New Roman" pitchFamily="18" charset="0"/>
              </a:rPr>
              <a:t>2. Богдан </a:t>
            </a:r>
            <a:r>
              <a:rPr lang="ru-RU" sz="4300" b="1" i="1" dirty="0">
                <a:latin typeface="Times New Roman" pitchFamily="18" charset="0"/>
                <a:cs typeface="Times New Roman" pitchFamily="18" charset="0"/>
              </a:rPr>
              <a:t>С. К.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Мовний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етикет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українців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традиції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сучасність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.  К. :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Рідна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, 1998. 475с.</a:t>
            </a:r>
            <a:endParaRPr lang="en-US" sz="4300" i="1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лежить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мовний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етикет</a:t>
            </a:r>
            <a:r>
              <a:rPr lang="uk-UA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народу.</a:t>
            </a:r>
            <a:endParaRPr lang="en-US" sz="4300" i="1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4300" i="1" dirty="0" err="1" smtClean="0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4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народ –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своєрідний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створений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йому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притаманний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фарбами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образ,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багатьох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чинників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котрі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складовими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фарби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мовний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етикет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найяскравіший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тон на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загальному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тлі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національних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особливостей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Українці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плані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нація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своєрідна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4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унікальна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котра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300" i="1" dirty="0" err="1" smtClean="0">
                <a:latin typeface="Times New Roman" pitchFamily="18" charset="0"/>
                <a:cs typeface="Times New Roman" pitchFamily="18" charset="0"/>
              </a:rPr>
              <a:t>продовж</a:t>
            </a:r>
            <a:r>
              <a:rPr lang="ru-RU" sz="4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багатьох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віків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дбала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скарбницю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мовного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етикету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4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поповнювала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все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новими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перлами,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добутими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4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глибини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душі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300" i="1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4300" i="1" dirty="0" smtClean="0">
                <a:latin typeface="Times New Roman" pitchFamily="18" charset="0"/>
                <a:cs typeface="Times New Roman" pitchFamily="18" charset="0"/>
              </a:rPr>
              <a:t>Написана 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розважальному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тоні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надзвичайно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тонко </a:t>
            </a:r>
            <a:r>
              <a:rPr lang="ru-RU" sz="4300" i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4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водночас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доступно,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пропонована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увазі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читача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книга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стати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своєрідною</a:t>
            </a:r>
            <a:r>
              <a:rPr lang="uk-UA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настільною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книгою»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мовного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етикету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родини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. Книга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пропонується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 smtClean="0">
                <a:latin typeface="Times New Roman" pitchFamily="18" charset="0"/>
                <a:cs typeface="Times New Roman" pitchFamily="18" charset="0"/>
              </a:rPr>
              <a:t>викладачам</a:t>
            </a:r>
            <a:r>
              <a:rPr lang="ru-RU" sz="4300" i="1" dirty="0" smtClean="0">
                <a:latin typeface="Times New Roman" pitchFamily="18" charset="0"/>
                <a:cs typeface="Times New Roman" pitchFamily="18" charset="0"/>
              </a:rPr>
              <a:t>, учителям,</a:t>
            </a:r>
            <a:r>
              <a:rPr lang="uk-UA" sz="4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вихователям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, студентам, школярам,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працівникам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обслуговування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громадським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державним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i="1" dirty="0" err="1">
                <a:latin typeface="Times New Roman" pitchFamily="18" charset="0"/>
                <a:cs typeface="Times New Roman" pitchFamily="18" charset="0"/>
              </a:rPr>
              <a:t>діячам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300" i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4744" y="5733255"/>
            <a:ext cx="979255" cy="1124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692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692696"/>
            <a:ext cx="7920880" cy="5832648"/>
          </a:xfrm>
        </p:spPr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Напишіть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анотації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2-3 книг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фахом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урахувавши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укладання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5.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Прочитайте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рецензії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різноманітні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наукові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підручники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монографії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проблем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обраної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Вами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спеціальності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Проаналізуйте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рецензії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змістом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структурою та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відповідність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їхнього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тексту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чинним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мовним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нормам.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360363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3296"/>
            <a:ext cx="665787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64704"/>
            <a:ext cx="8229600" cy="5832937"/>
          </a:xfrm>
        </p:spPr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Складіть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повну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бібліографію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актуальних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проблем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обраної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Вами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спеціальності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оформіть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до чинного ДСТУ.</a:t>
            </a:r>
          </a:p>
          <a:p>
            <a:pPr marL="0" indent="360363" algn="just"/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Сформуйте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практичні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поради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автору-початківцю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наукової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0" indent="360363"/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25890" y="5229201"/>
            <a:ext cx="1418110" cy="16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48680"/>
            <a:ext cx="7920880" cy="5904656"/>
          </a:xfrm>
        </p:spPr>
        <p:txBody>
          <a:bodyPr>
            <a:noAutofit/>
          </a:bodyPr>
          <a:lstStyle/>
          <a:p>
            <a:pPr marL="0" indent="360363"/>
            <a:endParaRPr lang="ru-RU" sz="2300" b="1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2300" b="1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Опрацюйте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наукову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статтю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опубліковану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Вашому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фаховому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журналі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Проаналізуйте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таким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планом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uk-UA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актуальність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розглянутої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uk-UA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науково-практична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значущість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досліджуваних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uk-UA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наявного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досвіду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вивченні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uk-UA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відповідність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вимогам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висуваються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праць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такого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типу;</a:t>
            </a:r>
            <a:endParaRPr lang="uk-UA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відповідності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мовним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нормам.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marL="0" indent="360363">
              <a:buNone/>
            </a:pPr>
            <a:endParaRPr lang="ru-RU" sz="23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3296"/>
            <a:ext cx="665787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0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39552" y="1268760"/>
            <a:ext cx="82809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uk-UA" sz="9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ru-RU" sz="96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116632"/>
            <a:ext cx="1137786" cy="1083552"/>
          </a:xfrm>
          <a:prstGeom prst="rect">
            <a:avLst/>
          </a:prstGeom>
          <a:noFill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0"/>
            <a:ext cx="1224137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0"/>
            <a:ext cx="1296144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45224"/>
            <a:ext cx="1224137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19863" y="5445224"/>
            <a:ext cx="1224137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4" name="Picture 2" descr="Мальва - берегиня української оселі. Сад і город. Порадник - Новини  Рівного. Відео on-line. Все про телекомпанію - Телеканал «Рівне 1»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4365104"/>
            <a:ext cx="3960440" cy="2381250"/>
          </a:xfrm>
          <a:prstGeom prst="rect">
            <a:avLst/>
          </a:prstGeom>
          <a:noFill/>
        </p:spPr>
      </p:pic>
      <p:pic>
        <p:nvPicPr>
          <p:cNvPr id="38915" name="Picture 3" descr="C:\Users\Администратор\Desktop\завантаження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60648"/>
            <a:ext cx="2411760" cy="16049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052736"/>
            <a:ext cx="7920880" cy="5616624"/>
          </a:xfrm>
        </p:spPr>
        <p:txBody>
          <a:bodyPr>
            <a:normAutofit lnSpcReduction="10000"/>
          </a:bodyPr>
          <a:lstStyle/>
          <a:p>
            <a:pPr marL="0" lvl="0" indent="360363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 План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тези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конспект –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важливий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засіб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розумової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План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короткий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проблем,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досліджуваних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науковому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тексті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розміщення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викладу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композиція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Цінність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плану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полягає у тому, що він допомагає усвідомити прочитане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й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стисло відтворити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пам’яті зміст наукового джерела, зосереджуючи увагу на найсуттєвішій інформації.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79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76662" y="5517232"/>
            <a:ext cx="1167337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268760"/>
            <a:ext cx="7920880" cy="5400600"/>
          </a:xfrm>
        </p:spPr>
        <p:txBody>
          <a:bodyPr>
            <a:normAutofit fontScale="77500" lnSpcReduction="20000"/>
          </a:bodyPr>
          <a:lstStyle/>
          <a:p>
            <a:pPr marL="0" indent="360363" algn="just">
              <a:buNone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структурою план </a:t>
            </a:r>
            <a:r>
              <a:rPr lang="ru-RU" sz="51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бути </a:t>
            </a:r>
            <a:r>
              <a:rPr lang="ru-RU" sz="5100" b="1" dirty="0">
                <a:latin typeface="Times New Roman" pitchFamily="18" charset="0"/>
                <a:cs typeface="Times New Roman" pitchFamily="18" charset="0"/>
              </a:rPr>
              <a:t>простим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5100" b="1" dirty="0" err="1">
                <a:latin typeface="Times New Roman" pitchFamily="18" charset="0"/>
                <a:cs typeface="Times New Roman" pitchFamily="18" charset="0"/>
              </a:rPr>
              <a:t>складним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60363" algn="just">
              <a:buNone/>
            </a:pPr>
            <a:r>
              <a:rPr lang="ru-RU" sz="5100" b="1" i="1" dirty="0" err="1" smtClean="0">
                <a:latin typeface="Times New Roman" pitchFamily="18" charset="0"/>
                <a:cs typeface="Times New Roman" pitchFamily="18" charset="0"/>
              </a:rPr>
              <a:t>Простий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– той, у </a:t>
            </a:r>
            <a:r>
              <a:rPr lang="ru-RU" sz="5100" dirty="0" err="1" smtClean="0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dirty="0" err="1" smtClean="0">
                <a:latin typeface="Times New Roman" pitchFamily="18" charset="0"/>
                <a:cs typeface="Times New Roman" pitchFamily="18" charset="0"/>
              </a:rPr>
              <a:t>зазначені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у пунктах простого плану </a:t>
            </a:r>
            <a:r>
              <a:rPr lang="ru-RU" sz="5100" dirty="0" err="1">
                <a:latin typeface="Times New Roman" pitchFamily="18" charset="0"/>
                <a:cs typeface="Times New Roman" pitchFamily="18" charset="0"/>
              </a:rPr>
              <a:t>перелічують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dirty="0" err="1">
                <a:latin typeface="Times New Roman" pitchFamily="18" charset="0"/>
                <a:cs typeface="Times New Roman" pitchFamily="18" charset="0"/>
              </a:rPr>
              <a:t>мікротеми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 тексту. </a:t>
            </a:r>
          </a:p>
          <a:p>
            <a:pPr marL="0" indent="360363" algn="just">
              <a:buNone/>
            </a:pPr>
            <a:r>
              <a:rPr lang="ru-RU" sz="5100" b="1" i="1" dirty="0" err="1" smtClean="0">
                <a:latin typeface="Times New Roman" pitchFamily="18" charset="0"/>
                <a:cs typeface="Times New Roman" pitchFamily="18" charset="0"/>
              </a:rPr>
              <a:t>Складний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 – той, у </a:t>
            </a:r>
            <a:r>
              <a:rPr lang="ru-RU" sz="5100" dirty="0" err="1" smtClean="0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dirty="0" err="1" smtClean="0">
                <a:latin typeface="Times New Roman" pitchFamily="18" charset="0"/>
                <a:cs typeface="Times New Roman" pitchFamily="18" charset="0"/>
              </a:rPr>
              <a:t>поруч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dirty="0" err="1">
                <a:latin typeface="Times New Roman" pitchFamily="18" charset="0"/>
                <a:cs typeface="Times New Roman" pitchFamily="18" charset="0"/>
              </a:rPr>
              <a:t>основним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dirty="0" err="1">
                <a:latin typeface="Times New Roman" pitchFamily="18" charset="0"/>
                <a:cs typeface="Times New Roman" pitchFamily="18" charset="0"/>
              </a:rPr>
              <a:t>додаткові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dirty="0" err="1" smtClean="0">
                <a:latin typeface="Times New Roman" pitchFamily="18" charset="0"/>
                <a:cs typeface="Times New Roman" pitchFamily="18" charset="0"/>
              </a:rPr>
              <a:t>запитання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dirty="0" err="1">
                <a:latin typeface="Times New Roman" pitchFamily="18" charset="0"/>
                <a:cs typeface="Times New Roman" pitchFamily="18" charset="0"/>
              </a:rPr>
              <a:t>пункти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 складного плану </a:t>
            </a:r>
            <a:r>
              <a:rPr lang="ru-RU" sz="5100" dirty="0" err="1">
                <a:latin typeface="Times New Roman" pitchFamily="18" charset="0"/>
                <a:cs typeface="Times New Roman" pitchFamily="18" charset="0"/>
              </a:rPr>
              <a:t>розбивають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5100" dirty="0" err="1">
                <a:latin typeface="Times New Roman" pitchFamily="18" charset="0"/>
                <a:cs typeface="Times New Roman" pitchFamily="18" charset="0"/>
              </a:rPr>
              <a:t>підпункти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5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79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3296"/>
            <a:ext cx="665787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980728"/>
            <a:ext cx="7920880" cy="5616624"/>
          </a:xfrm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Теза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висловлене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книжці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доповіді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правдивість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треба довести. </a:t>
            </a:r>
          </a:p>
          <a:p>
            <a:pPr marL="0" indent="360363" algn="just">
              <a:buNone/>
            </a:pP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Теза </a:t>
            </a:r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у широкому розумінні </a:t>
            </a:r>
            <a:r>
              <a:rPr lang="uk-UA" sz="4000" dirty="0">
                <a:latin typeface="Times New Roman" pitchFamily="18" charset="0"/>
                <a:cs typeface="Times New Roman" pitchFamily="18" charset="0"/>
              </a:rPr>
              <a:t>– будь-яке твердження, 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що стисло </a:t>
            </a:r>
            <a:r>
              <a:rPr lang="uk-UA" sz="4000" dirty="0">
                <a:latin typeface="Times New Roman" pitchFamily="18" charset="0"/>
                <a:cs typeface="Times New Roman" pitchFamily="18" charset="0"/>
              </a:rPr>
              <a:t>викладає ідею, у вузькому розумінні – деякий текст, що формулює сутність, обґрунтовує доказ.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79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5990167"/>
            <a:ext cx="755576" cy="867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124745"/>
            <a:ext cx="7920880" cy="4176463"/>
          </a:xfrm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до мети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тези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бувають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300" i="1" dirty="0" err="1">
                <a:latin typeface="Times New Roman" pitchFamily="18" charset="0"/>
                <a:cs typeface="Times New Roman" pitchFamily="18" charset="0"/>
              </a:rPr>
              <a:t>вторинні</a:t>
            </a:r>
            <a:r>
              <a:rPr lang="ru-RU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i="1" dirty="0" err="1">
                <a:latin typeface="Times New Roman" pitchFamily="18" charset="0"/>
                <a:cs typeface="Times New Roman" pitchFamily="18" charset="0"/>
              </a:rPr>
              <a:t>оригінальні</a:t>
            </a:r>
            <a:r>
              <a:rPr lang="ru-RU" sz="2300" i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60363" algn="just">
              <a:buNone/>
            </a:pPr>
            <a:r>
              <a:rPr lang="uk-UA" sz="2300" b="1" dirty="0" smtClean="0">
                <a:latin typeface="Times New Roman" pitchFamily="18" charset="0"/>
                <a:cs typeface="Times New Roman" pitchFamily="18" charset="0"/>
              </a:rPr>
              <a:t>Вторинні </a:t>
            </a:r>
            <a:r>
              <a:rPr lang="uk-UA" sz="2300" b="1" dirty="0">
                <a:latin typeface="Times New Roman" pitchFamily="18" charset="0"/>
                <a:cs typeface="Times New Roman" pitchFamily="18" charset="0"/>
              </a:rPr>
              <a:t>тези 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слугують для виділення основної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інформації, зокрема у тому чи 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іншому джерелі (наприклад, </a:t>
            </a:r>
            <a:r>
              <a:rPr lang="uk-UA" sz="2300" i="1" dirty="0">
                <a:latin typeface="Times New Roman" pitchFamily="18" charset="0"/>
                <a:cs typeface="Times New Roman" pitchFamily="18" charset="0"/>
              </a:rPr>
              <a:t>підручнику, монографії, статті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) під час читання, реферування. </a:t>
            </a:r>
            <a:endParaRPr lang="uk-UA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Їхнє </a:t>
            </a:r>
            <a:r>
              <a:rPr lang="uk-UA" sz="2300" b="1" i="1" dirty="0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 – створити модель змісту тексту, яку можна було б осмислювати далі, а обсяг тез відповідає кількості інформаційних центрів тексту, зазвичай їх складають мовою автора. </a:t>
            </a:r>
          </a:p>
          <a:p>
            <a:pPr marL="0" indent="360363" algn="just">
              <a:buNone/>
            </a:pP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Оригінальні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dirty="0" err="1">
                <a:latin typeface="Times New Roman" pitchFamily="18" charset="0"/>
                <a:cs typeface="Times New Roman" pitchFamily="18" charset="0"/>
              </a:rPr>
              <a:t>тези</a:t>
            </a:r>
            <a:r>
              <a:rPr lang="ru-RU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створюють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первинний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текст. </a:t>
            </a:r>
          </a:p>
          <a:p>
            <a:pPr marL="0" indent="360363" algn="just">
              <a:buNone/>
            </a:pP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Вони 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можуть бути: </a:t>
            </a:r>
          </a:p>
          <a:p>
            <a:pPr marL="0" indent="360363" algn="just"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ключовими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i="1" dirty="0" err="1">
                <a:latin typeface="Times New Roman" pitchFamily="18" charset="0"/>
                <a:cs typeface="Times New Roman" pitchFamily="18" charset="0"/>
              </a:rPr>
              <a:t>елементами</a:t>
            </a:r>
            <a:r>
              <a:rPr lang="ru-RU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майбутньої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наукової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i="1" dirty="0" err="1">
                <a:latin typeface="Times New Roman" pitchFamily="18" charset="0"/>
                <a:cs typeface="Times New Roman" pitchFamily="18" charset="0"/>
              </a:rPr>
              <a:t>розвідки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300" i="1" dirty="0">
                <a:latin typeface="Times New Roman" pitchFamily="18" charset="0"/>
                <a:cs typeface="Times New Roman" pitchFamily="18" charset="0"/>
              </a:rPr>
              <a:t>планом, </a:t>
            </a:r>
            <a:r>
              <a:rPr lang="ru-RU" sz="2300" i="1" dirty="0" err="1">
                <a:latin typeface="Times New Roman" pitchFamily="18" charset="0"/>
                <a:cs typeface="Times New Roman" pitchFamily="18" charset="0"/>
              </a:rPr>
              <a:t>начерком</a:t>
            </a:r>
            <a:r>
              <a:rPr lang="ru-RU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i="1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i="1" dirty="0" err="1">
                <a:latin typeface="Times New Roman" pitchFamily="18" charset="0"/>
                <a:cs typeface="Times New Roman" pitchFamily="18" charset="0"/>
              </a:rPr>
              <a:t>положень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marL="0" indent="360363" algn="just"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стислою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i="1" dirty="0">
                <a:latin typeface="Times New Roman" pitchFamily="18" charset="0"/>
                <a:cs typeface="Times New Roman" pitchFamily="18" charset="0"/>
              </a:rPr>
              <a:t>формою </a:t>
            </a:r>
            <a:r>
              <a:rPr lang="ru-RU" sz="2300" b="1" i="1" dirty="0" err="1">
                <a:latin typeface="Times New Roman" pitchFamily="18" charset="0"/>
                <a:cs typeface="Times New Roman" pitchFamily="18" charset="0"/>
              </a:rPr>
              <a:t>презентації</a:t>
            </a:r>
            <a:r>
              <a:rPr lang="ru-RU" sz="23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виступу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науковій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конференції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79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65303"/>
            <a:ext cx="603093" cy="692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980728"/>
            <a:ext cx="7920880" cy="5145435"/>
          </a:xfrm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Тези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чітко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регламентовану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змістово-композиційну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структуру,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виокремлюють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складові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360363" algn="just">
              <a:buNone/>
            </a:pP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1) преамбула 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1–2 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тези); </a:t>
            </a:r>
          </a:p>
          <a:p>
            <a:pPr marL="0" indent="360363" algn="just"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основний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тезовий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виклад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(3–6 тез); </a:t>
            </a:r>
          </a:p>
          <a:p>
            <a:pPr marL="0" indent="360363" algn="just">
              <a:buNone/>
            </a:pP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1" i="1" dirty="0" err="1" smtClean="0">
                <a:latin typeface="Times New Roman" pitchFamily="18" charset="0"/>
                <a:cs typeface="Times New Roman" pitchFamily="18" charset="0"/>
              </a:rPr>
              <a:t>висновкова</a:t>
            </a: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(-і) теза / тези 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(1–2). </a:t>
            </a:r>
          </a:p>
          <a:p>
            <a:pPr marL="0" indent="360363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преамбулі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стисло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формулюють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проблему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обґрунтовують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актуальність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теми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погляду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сучасного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стану науки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практики. </a:t>
            </a:r>
          </a:p>
          <a:p>
            <a:pPr marL="0" indent="360363" algn="just">
              <a:buNone/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Основний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тезовий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виклад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розв’язання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360363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сформулювати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мету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схарактеризувати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об’єкт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матеріал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indent="360363" algn="just"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описати перебіг дослідження; </a:t>
            </a:r>
          </a:p>
          <a:p>
            <a:pPr marL="0" indent="360363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критерії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оброблення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Друкують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тези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спеціальних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збірниках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матеріалах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конференцій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79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60432" y="6072873"/>
            <a:ext cx="683568" cy="785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17543011"/>
              </p:ext>
            </p:extLst>
          </p:nvPr>
        </p:nvGraphicFramePr>
        <p:xfrm>
          <a:off x="683568" y="620688"/>
          <a:ext cx="7920880" cy="640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832478">
                <a:tc>
                  <a:txBody>
                    <a:bodyPr/>
                    <a:lstStyle/>
                    <a:p>
                      <a:pPr marL="0" indent="360363" algn="ctr"/>
                      <a:r>
                        <a:rPr lang="en-US" sz="2300" b="1" i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Пам’ятка</a:t>
                      </a:r>
                      <a:endParaRPr lang="en-US" sz="2300" b="1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360363" algn="ctr"/>
                      <a:r>
                        <a:rPr lang="en-US" sz="2300" b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Як</a:t>
                      </a:r>
                      <a:r>
                        <a:rPr lang="en-US" sz="23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300" b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складати</a:t>
                      </a:r>
                      <a:r>
                        <a:rPr lang="en-US" sz="23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300" b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тези</a:t>
                      </a:r>
                      <a:r>
                        <a:rPr lang="en-US" sz="23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300" b="1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статті</a:t>
                      </a:r>
                      <a:endParaRPr lang="en-US" sz="23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lvl="0" indent="360363" algn="just">
                        <a:buFont typeface="+mj-lt"/>
                        <a:buAutoNum type="arabicPeriod"/>
                      </a:pP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Попередньо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перегляньте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статтю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продумайте мету, яку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</a:t>
                      </a:r>
                      <a:r>
                        <a:rPr lang="ru-RU" sz="23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</a:t>
                      </a:r>
                      <a:r>
                        <a:rPr lang="ru-RU" sz="23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ставите перед собою, перед</a:t>
                      </a:r>
                      <a:r>
                        <a:rPr lang="ru-RU" sz="23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300" kern="1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тим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як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її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опрацьовувати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en-US" sz="23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lvl="0" indent="360363" algn="just">
                        <a:buFont typeface="+mj-lt"/>
                        <a:buAutoNum type="arabicPeriod"/>
                      </a:pP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Уважно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прочитайте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статтю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визначте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її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основну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думку.</a:t>
                      </a:r>
                      <a:endParaRPr lang="en-US" sz="23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lvl="0" indent="360363" algn="just">
                        <a:buFont typeface="+mj-lt"/>
                        <a:buAutoNum type="arabicPeriod"/>
                      </a:pP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Поділіть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статтю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смислові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частини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визначте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</a:t>
                      </a:r>
                      <a:r>
                        <a:rPr lang="ru-RU" sz="23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сі</a:t>
                      </a:r>
                      <a:r>
                        <a:rPr lang="ru-RU" sz="23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мікротеми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en-US" sz="23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lvl="0" indent="360363" algn="just">
                        <a:buFont typeface="+mj-lt"/>
                        <a:buAutoNum type="arabicPeriod"/>
                      </a:pP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Сформулюйте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пункти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плану,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логічно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пов’яжіть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їх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між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собою.</a:t>
                      </a:r>
                      <a:endParaRPr lang="en-US" sz="23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lvl="0" indent="360363" algn="just">
                        <a:buFont typeface="+mj-lt"/>
                        <a:buAutoNum type="arabicPeriod"/>
                      </a:pP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Сприймаючи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текстову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інформацію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намагайтеся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чітко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уявити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що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є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важливим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для автора, а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що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для вас як </a:t>
                      </a:r>
                      <a:r>
                        <a:rPr lang="ru-RU" sz="23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</a:t>
                      </a:r>
                      <a:r>
                        <a:rPr lang="ru-RU" sz="23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читача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en-US" sz="23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lvl="0" indent="360363" algn="just">
                        <a:buFont typeface="+mj-lt"/>
                        <a:buAutoNum type="arabicPeriod"/>
                      </a:pP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Вибирайте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для тез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основні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ідеї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та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положення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відділивши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важливі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деталі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від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подробиць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запишіть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їх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словами автора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або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власними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словами,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розмістивши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3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певній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послідовності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en-US" sz="23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lvl="0" indent="360363" algn="just">
                        <a:buFont typeface="+mj-lt"/>
                        <a:buAutoNum type="arabicPeriod"/>
                      </a:pP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Керуйтеся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найголовнішим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принципом </a:t>
                      </a:r>
                      <a:r>
                        <a:rPr lang="ru-RU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нотування</a:t>
                      </a:r>
                      <a:r>
                        <a:rPr lang="ru-RU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чужого тексту –</a:t>
                      </a:r>
                      <a:r>
                        <a:rPr lang="uk-UA" sz="23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</a:t>
                      </a:r>
                      <a:r>
                        <a:rPr lang="en-US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допускайте</a:t>
                      </a:r>
                      <a:r>
                        <a:rPr lang="en-US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перекручень</a:t>
                      </a:r>
                      <a:r>
                        <a:rPr lang="en-US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30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змісту</a:t>
                      </a:r>
                      <a:r>
                        <a:rPr lang="en-US" sz="23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endParaRPr lang="ru-RU" sz="23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3743"/>
            <a:ext cx="683568" cy="774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548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2874</Words>
  <Application>Microsoft Office PowerPoint</Application>
  <PresentationFormat>Экран (4:3)</PresentationFormat>
  <Paragraphs>205</Paragraphs>
  <Slides>37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Тема Office</vt:lpstr>
      <vt:lpstr>Слайд 1</vt:lpstr>
      <vt:lpstr> План</vt:lpstr>
      <vt:lpstr>  Література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Розрізняють такі прийоми конспектування:</vt:lpstr>
      <vt:lpstr>Реквізити конспекту</vt:lpstr>
      <vt:lpstr>Мовні конструкції для аналізу наукового тексту, його структури, мовних засобів</vt:lpstr>
      <vt:lpstr>Слайд 19</vt:lpstr>
      <vt:lpstr>Слайд 20</vt:lpstr>
      <vt:lpstr>Слайд 21</vt:lpstr>
      <vt:lpstr>Реквізити анотації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Завдання 3. Прочитайте анотації. Чим відрізняються подані нижче анотації? Назвіть ті, у яких подається просто інформація, а у яких містяться елементи оцінки. Чому, на Вашу думку, вони вводяться до анотації?</vt:lpstr>
      <vt:lpstr>Слайд 34</vt:lpstr>
      <vt:lpstr>Слайд 35</vt:lpstr>
      <vt:lpstr>Слайд 36</vt:lpstr>
      <vt:lpstr>Слайд 37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</dc:title>
  <dc:creator>User</dc:creator>
  <cp:lastModifiedBy>Администратор</cp:lastModifiedBy>
  <cp:revision>117</cp:revision>
  <dcterms:created xsi:type="dcterms:W3CDTF">2021-10-01T09:36:00Z</dcterms:created>
  <dcterms:modified xsi:type="dcterms:W3CDTF">2024-02-20T09:54:20Z</dcterms:modified>
</cp:coreProperties>
</file>